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92" r:id="rId5"/>
    <p:sldMasterId id="2147483669" r:id="rId6"/>
  </p:sldMasterIdLst>
  <p:notesMasterIdLst>
    <p:notesMasterId r:id="rId28"/>
  </p:notesMasterIdLst>
  <p:sldIdLst>
    <p:sldId id="256" r:id="rId7"/>
    <p:sldId id="257" r:id="rId8"/>
    <p:sldId id="261" r:id="rId9"/>
    <p:sldId id="258" r:id="rId10"/>
    <p:sldId id="262" r:id="rId11"/>
    <p:sldId id="263" r:id="rId12"/>
    <p:sldId id="264" r:id="rId13"/>
    <p:sldId id="265" r:id="rId14"/>
    <p:sldId id="268" r:id="rId15"/>
    <p:sldId id="266" r:id="rId16"/>
    <p:sldId id="272" r:id="rId17"/>
    <p:sldId id="269" r:id="rId18"/>
    <p:sldId id="270" r:id="rId19"/>
    <p:sldId id="271" r:id="rId20"/>
    <p:sldId id="273" r:id="rId21"/>
    <p:sldId id="274" r:id="rId22"/>
    <p:sldId id="275" r:id="rId23"/>
    <p:sldId id="276" r:id="rId24"/>
    <p:sldId id="277" r:id="rId25"/>
    <p:sldId id="278" r:id="rId26"/>
    <p:sldId id="279" r:id="rId27"/>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18"/>
    <p:restoredTop sz="86671"/>
  </p:normalViewPr>
  <p:slideViewPr>
    <p:cSldViewPr snapToGrid="0" snapToObjects="1">
      <p:cViewPr varScale="1">
        <p:scale>
          <a:sx n="138" d="100"/>
          <a:sy n="138" d="100"/>
        </p:scale>
        <p:origin x="952" y="1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p:scale>
          <a:sx n="132" d="100"/>
          <a:sy n="132" d="100"/>
        </p:scale>
        <p:origin x="816" y="14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viewProps" Target="viewProps.xml"/></Relationships>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27079-B42F-EC41-8327-F69544592B90}" type="datetimeFigureOut">
              <a:rPr lang="en-US" smtClean="0"/>
              <a:t>11/4/24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104375-74F5-8047-8871-259C1BCD0EB6}" type="slidenum">
              <a:rPr lang="en-US" smtClean="0"/>
              <a:t>‹#›</a:t>
            </a:fld>
            <a:endParaRPr lang="en-US"/>
          </a:p>
        </p:txBody>
      </p:sp>
    </p:spTree>
    <p:extLst>
      <p:ext uri="{BB962C8B-B14F-4D97-AF65-F5344CB8AC3E}">
        <p14:creationId xmlns:p14="http://schemas.microsoft.com/office/powerpoint/2010/main" val="25439894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ncbi.nlm.nih.gov/pmc/articles/PMC4649649/"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ncbi.nlm.nih.gov/pmc/articles/PMC4649649/"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en.wikipedia.org/wiki/Metadata"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yaml.org/"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json.org/"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github.com/rqtl/qtl2data"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Population_stratificatio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83838"/>
                </a:solidFill>
                <a:effectLst/>
                <a:latin typeface="Mulish"/>
              </a:rPr>
              <a:t>Quantitative trait locus (QTL) mapping is used in biomedical, agricultural, and evolutionary studies to find causal genes for quantitative traits, to aid crop and breed selection in agriculture, and to shed light on natural selection. </a:t>
            </a:r>
          </a:p>
          <a:p>
            <a:r>
              <a:rPr lang="en-US" b="0" i="0" dirty="0">
                <a:solidFill>
                  <a:srgbClr val="383838"/>
                </a:solidFill>
                <a:effectLst/>
                <a:latin typeface="Mulish"/>
              </a:rPr>
              <a:t>Examples of quantitative traits include cholesterol level, plant yield, or birth weight, all of which are continuous variables. </a:t>
            </a:r>
          </a:p>
          <a:p>
            <a:r>
              <a:rPr lang="en-US" b="0" i="0" dirty="0">
                <a:solidFill>
                  <a:srgbClr val="383838"/>
                </a:solidFill>
                <a:effectLst/>
                <a:latin typeface="Mulish"/>
              </a:rPr>
              <a:t>The goal of quantitative trait locus (QTL) analysis is to identify genomic regions linked to a phenotype, to map these regions precisely, and to define the effects, number, and interactions of QTL.</a:t>
            </a:r>
            <a:endParaRPr lang="en-US" dirty="0"/>
          </a:p>
        </p:txBody>
      </p:sp>
      <p:sp>
        <p:nvSpPr>
          <p:cNvPr id="4" name="Slide Number Placeholder 3"/>
          <p:cNvSpPr>
            <a:spLocks noGrp="1"/>
          </p:cNvSpPr>
          <p:nvPr>
            <p:ph type="sldNum" sz="quarter" idx="5"/>
          </p:nvPr>
        </p:nvSpPr>
        <p:spPr/>
        <p:txBody>
          <a:bodyPr/>
          <a:lstStyle/>
          <a:p>
            <a:fld id="{D9104375-74F5-8047-8871-259C1BCD0EB6}" type="slidenum">
              <a:rPr lang="en-US" smtClean="0"/>
              <a:t>2</a:t>
            </a:fld>
            <a:endParaRPr lang="en-US"/>
          </a:p>
        </p:txBody>
      </p:sp>
    </p:spTree>
    <p:extLst>
      <p:ext uri="{BB962C8B-B14F-4D97-AF65-F5344CB8AC3E}">
        <p14:creationId xmlns:p14="http://schemas.microsoft.com/office/powerpoint/2010/main" val="13094590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DEB488-83B9-20CA-8AB4-E366340149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7AE41E-B358-8D37-0D23-5CF8D19BBA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7FE2F5-A68F-6F87-EFFA-F616FED1EBB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E6E41A4-F48D-236B-5BBE-6F44D9ECCA49}"/>
              </a:ext>
            </a:extLst>
          </p:cNvPr>
          <p:cNvSpPr>
            <a:spLocks noGrp="1"/>
          </p:cNvSpPr>
          <p:nvPr>
            <p:ph type="sldNum" sz="quarter" idx="5"/>
          </p:nvPr>
        </p:nvSpPr>
        <p:spPr/>
        <p:txBody>
          <a:bodyPr/>
          <a:lstStyle/>
          <a:p>
            <a:fld id="{D9104375-74F5-8047-8871-259C1BCD0EB6}" type="slidenum">
              <a:rPr lang="en-US" smtClean="0"/>
              <a:t>11</a:t>
            </a:fld>
            <a:endParaRPr lang="en-US"/>
          </a:p>
        </p:txBody>
      </p:sp>
    </p:spTree>
    <p:extLst>
      <p:ext uri="{BB962C8B-B14F-4D97-AF65-F5344CB8AC3E}">
        <p14:creationId xmlns:p14="http://schemas.microsoft.com/office/powerpoint/2010/main" val="36752921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C3ED31-B263-6825-CE60-F1C718740B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8D7747-3BBA-7781-8386-801698248E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3F2EF8-B2F7-2757-C23C-5F2468444EBF}"/>
              </a:ext>
            </a:extLst>
          </p:cNvPr>
          <p:cNvSpPr>
            <a:spLocks noGrp="1"/>
          </p:cNvSpPr>
          <p:nvPr>
            <p:ph type="body" idx="1"/>
          </p:nvPr>
        </p:nvSpPr>
        <p:spPr/>
        <p:txBody>
          <a:bodyPr/>
          <a:lstStyle/>
          <a:p>
            <a:pPr algn="l">
              <a:lnSpc>
                <a:spcPts val="1800"/>
              </a:lnSpc>
            </a:pPr>
            <a:r>
              <a:rPr lang="en-US" b="0" i="0" dirty="0">
                <a:solidFill>
                  <a:srgbClr val="383838"/>
                </a:solidFill>
                <a:effectLst/>
                <a:latin typeface="Mulish"/>
              </a:rPr>
              <a:t>In the first part of this lesson, we will be analyzing data from a mouse experiment involving Type 2 diabetes (T2D). </a:t>
            </a:r>
          </a:p>
          <a:p>
            <a:pPr algn="l">
              <a:lnSpc>
                <a:spcPts val="1800"/>
              </a:lnSpc>
            </a:pPr>
            <a:r>
              <a:rPr lang="en-US" b="0" i="0" dirty="0">
                <a:solidFill>
                  <a:srgbClr val="383838"/>
                </a:solidFill>
                <a:effectLst/>
                <a:latin typeface="Mulish"/>
              </a:rPr>
              <a:t>In Type 2 diabetes the pancreas makes less insulin and the body becomes less responsive to insulin.</a:t>
            </a:r>
          </a:p>
          <a:p>
            <a:pPr algn="l">
              <a:lnSpc>
                <a:spcPts val="1800"/>
              </a:lnSpc>
            </a:pPr>
            <a:r>
              <a:rPr lang="en-US" b="0" i="0" dirty="0">
                <a:solidFill>
                  <a:srgbClr val="383838"/>
                </a:solidFill>
                <a:effectLst/>
                <a:latin typeface="Mulish"/>
              </a:rPr>
              <a:t>The data we start with are from a study by </a:t>
            </a:r>
            <a:r>
              <a:rPr lang="en-US" b="0" i="0" u="none" strike="noStrike" dirty="0">
                <a:solidFill>
                  <a:srgbClr val="0044D7"/>
                </a:solidFill>
                <a:effectLst/>
                <a:latin typeface="Mulish"/>
                <a:hlinkClick r:id="rId3"/>
              </a:rPr>
              <a:t>Tian et al</a:t>
            </a:r>
            <a:r>
              <a:rPr lang="en-US" b="0" i="0" dirty="0">
                <a:solidFill>
                  <a:srgbClr val="383838"/>
                </a:solidFill>
                <a:effectLst/>
                <a:latin typeface="Mulish"/>
              </a:rPr>
              <a:t> and involves an intercross between the diabetes-resistant C57BL/6J strain and the diabetes-susceptible BTBR strain.</a:t>
            </a:r>
          </a:p>
          <a:p>
            <a:br>
              <a:rPr lang="en-US" dirty="0"/>
            </a:br>
            <a:endParaRPr lang="en-US" dirty="0"/>
          </a:p>
        </p:txBody>
      </p:sp>
      <p:sp>
        <p:nvSpPr>
          <p:cNvPr id="4" name="Slide Number Placeholder 3">
            <a:extLst>
              <a:ext uri="{FF2B5EF4-FFF2-40B4-BE49-F238E27FC236}">
                <a16:creationId xmlns:a16="http://schemas.microsoft.com/office/drawing/2014/main" id="{04E5259B-19E9-6A41-83B9-33D37B0B5F03}"/>
              </a:ext>
            </a:extLst>
          </p:cNvPr>
          <p:cNvSpPr>
            <a:spLocks noGrp="1"/>
          </p:cNvSpPr>
          <p:nvPr>
            <p:ph type="sldNum" sz="quarter" idx="5"/>
          </p:nvPr>
        </p:nvSpPr>
        <p:spPr/>
        <p:txBody>
          <a:bodyPr/>
          <a:lstStyle/>
          <a:p>
            <a:fld id="{D9104375-74F5-8047-8871-259C1BCD0EB6}" type="slidenum">
              <a:rPr lang="en-US" smtClean="0"/>
              <a:t>12</a:t>
            </a:fld>
            <a:endParaRPr lang="en-US"/>
          </a:p>
        </p:txBody>
      </p:sp>
    </p:spTree>
    <p:extLst>
      <p:ext uri="{BB962C8B-B14F-4D97-AF65-F5344CB8AC3E}">
        <p14:creationId xmlns:p14="http://schemas.microsoft.com/office/powerpoint/2010/main" val="4153364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359524-469D-5C65-5C1D-224F71513D7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6591C1-A400-6CEC-B530-F0E7D7C704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2F96C2-1388-DCC8-7838-939A2EDC2550}"/>
              </a:ext>
            </a:extLst>
          </p:cNvPr>
          <p:cNvSpPr>
            <a:spLocks noGrp="1"/>
          </p:cNvSpPr>
          <p:nvPr>
            <p:ph type="body" idx="1"/>
          </p:nvPr>
        </p:nvSpPr>
        <p:spPr/>
        <p:txBody>
          <a:bodyPr/>
          <a:lstStyle/>
          <a:p>
            <a:r>
              <a:rPr lang="en-US" b="0" i="0" dirty="0" err="1">
                <a:solidFill>
                  <a:srgbClr val="383838"/>
                </a:solidFill>
                <a:effectLst/>
                <a:latin typeface="Mulish"/>
              </a:rPr>
              <a:t>Leptin</a:t>
            </a:r>
            <a:r>
              <a:rPr lang="en-US" b="0" i="0" baseline="30000" dirty="0" err="1">
                <a:solidFill>
                  <a:srgbClr val="383838"/>
                </a:solidFill>
                <a:effectLst/>
                <a:latin typeface="Mulish"/>
              </a:rPr>
              <a:t>ob</a:t>
            </a:r>
            <a:r>
              <a:rPr lang="en-US" b="0" i="0" baseline="30000" dirty="0">
                <a:solidFill>
                  <a:srgbClr val="383838"/>
                </a:solidFill>
                <a:effectLst/>
                <a:latin typeface="Mulish"/>
              </a:rPr>
              <a:t>/</a:t>
            </a:r>
            <a:r>
              <a:rPr lang="en-US" b="0" i="0" baseline="30000" dirty="0" err="1">
                <a:solidFill>
                  <a:srgbClr val="383838"/>
                </a:solidFill>
                <a:effectLst/>
                <a:latin typeface="Mulish"/>
              </a:rPr>
              <a:t>ob</a:t>
            </a:r>
            <a:r>
              <a:rPr lang="en-US" b="0" i="0" dirty="0">
                <a:solidFill>
                  <a:srgbClr val="383838"/>
                </a:solidFill>
                <a:effectLst/>
                <a:latin typeface="Mulish"/>
              </a:rPr>
              <a:t> mice continue to eat and become obese. </a:t>
            </a:r>
          </a:p>
          <a:p>
            <a:r>
              <a:rPr lang="en-US" b="0" i="0" dirty="0">
                <a:solidFill>
                  <a:srgbClr val="383838"/>
                </a:solidFill>
                <a:effectLst/>
                <a:latin typeface="Mulish"/>
              </a:rPr>
              <a:t>Obesity is one of the risk factors for type 2 diabetes.</a:t>
            </a:r>
          </a:p>
          <a:p>
            <a:r>
              <a:rPr lang="en-US" b="0" i="0" dirty="0">
                <a:solidFill>
                  <a:srgbClr val="383838"/>
                </a:solidFill>
                <a:effectLst/>
                <a:latin typeface="Mulish"/>
              </a:rPr>
              <a:t>This experiment uses genetic variation between strains C57BL/6J, which is diabetes-resistant, and BTBR, which is diabetes-susceptible.</a:t>
            </a:r>
          </a:p>
          <a:p>
            <a:r>
              <a:rPr lang="en-US" b="0" i="0" dirty="0">
                <a:solidFill>
                  <a:srgbClr val="383838"/>
                </a:solidFill>
                <a:effectLst/>
                <a:latin typeface="Mulish"/>
              </a:rPr>
              <a:t>The F2s are all homozygous </a:t>
            </a:r>
            <a:r>
              <a:rPr lang="en-US" b="0" i="0" dirty="0" err="1">
                <a:solidFill>
                  <a:srgbClr val="383838"/>
                </a:solidFill>
                <a:effectLst/>
                <a:latin typeface="Mulish"/>
              </a:rPr>
              <a:t>Leptin</a:t>
            </a:r>
            <a:r>
              <a:rPr lang="en-US" b="0" i="0" baseline="30000" dirty="0" err="1">
                <a:solidFill>
                  <a:srgbClr val="383838"/>
                </a:solidFill>
                <a:effectLst/>
                <a:latin typeface="Mulish"/>
              </a:rPr>
              <a:t>ob</a:t>
            </a:r>
            <a:r>
              <a:rPr lang="en-US" b="0" i="0" baseline="30000" dirty="0">
                <a:solidFill>
                  <a:srgbClr val="383838"/>
                </a:solidFill>
                <a:effectLst/>
                <a:latin typeface="Mulish"/>
              </a:rPr>
              <a:t>/</a:t>
            </a:r>
            <a:r>
              <a:rPr lang="en-US" b="0" i="0" baseline="30000" dirty="0" err="1">
                <a:solidFill>
                  <a:srgbClr val="383838"/>
                </a:solidFill>
                <a:effectLst/>
                <a:latin typeface="Mulish"/>
              </a:rPr>
              <a:t>ob</a:t>
            </a:r>
            <a:r>
              <a:rPr lang="en-US" b="0" i="0" dirty="0">
                <a:solidFill>
                  <a:srgbClr val="383838"/>
                </a:solidFill>
                <a:effectLst/>
                <a:latin typeface="Mulish"/>
              </a:rPr>
              <a:t> mutants.</a:t>
            </a:r>
          </a:p>
          <a:p>
            <a:r>
              <a:rPr lang="en-US" b="0" i="0" dirty="0">
                <a:solidFill>
                  <a:srgbClr val="383838"/>
                </a:solidFill>
                <a:effectLst/>
                <a:latin typeface="Mulish"/>
              </a:rPr>
              <a:t>This study measured insulin and glucose levels in mice at 10 weeks.</a:t>
            </a:r>
          </a:p>
          <a:p>
            <a:r>
              <a:rPr lang="en-US" b="0" i="0" dirty="0">
                <a:solidFill>
                  <a:srgbClr val="383838"/>
                </a:solidFill>
                <a:effectLst/>
                <a:latin typeface="Mulish"/>
              </a:rPr>
              <a:t>We will map circulating insulin levels to identify genomic loci which influence insulin levels. </a:t>
            </a:r>
            <a:endParaRPr lang="en-US" dirty="0"/>
          </a:p>
        </p:txBody>
      </p:sp>
      <p:sp>
        <p:nvSpPr>
          <p:cNvPr id="4" name="Slide Number Placeholder 3">
            <a:extLst>
              <a:ext uri="{FF2B5EF4-FFF2-40B4-BE49-F238E27FC236}">
                <a16:creationId xmlns:a16="http://schemas.microsoft.com/office/drawing/2014/main" id="{98E52C3F-7126-FF5C-2261-E12B466226BD}"/>
              </a:ext>
            </a:extLst>
          </p:cNvPr>
          <p:cNvSpPr>
            <a:spLocks noGrp="1"/>
          </p:cNvSpPr>
          <p:nvPr>
            <p:ph type="sldNum" sz="quarter" idx="5"/>
          </p:nvPr>
        </p:nvSpPr>
        <p:spPr/>
        <p:txBody>
          <a:bodyPr/>
          <a:lstStyle/>
          <a:p>
            <a:fld id="{D9104375-74F5-8047-8871-259C1BCD0EB6}" type="slidenum">
              <a:rPr lang="en-US" smtClean="0"/>
              <a:t>13</a:t>
            </a:fld>
            <a:endParaRPr lang="en-US"/>
          </a:p>
        </p:txBody>
      </p:sp>
    </p:spTree>
    <p:extLst>
      <p:ext uri="{BB962C8B-B14F-4D97-AF65-F5344CB8AC3E}">
        <p14:creationId xmlns:p14="http://schemas.microsoft.com/office/powerpoint/2010/main" val="34780939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FC4072-6C69-9FDD-1238-1B2436C631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A12D99-1F70-CB91-DC9D-73109E9949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70D6D2-8C7E-A421-A327-7E088E114611}"/>
              </a:ext>
            </a:extLst>
          </p:cNvPr>
          <p:cNvSpPr>
            <a:spLocks noGrp="1"/>
          </p:cNvSpPr>
          <p:nvPr>
            <p:ph type="body" idx="1"/>
          </p:nvPr>
        </p:nvSpPr>
        <p:spPr/>
        <p:txBody>
          <a:bodyPr/>
          <a:lstStyle/>
          <a:p>
            <a:pPr algn="l">
              <a:spcAft>
                <a:spcPts val="1875"/>
              </a:spcAft>
            </a:pPr>
            <a:r>
              <a:rPr lang="en-US" b="0" i="0" u="sng" cap="all" dirty="0">
                <a:solidFill>
                  <a:srgbClr val="383838"/>
                </a:solidFill>
                <a:effectLst/>
                <a:latin typeface="Mulish"/>
              </a:rPr>
              <a:t>Challenge 1: Research question and study design</a:t>
            </a:r>
          </a:p>
          <a:p>
            <a:pPr algn="l">
              <a:lnSpc>
                <a:spcPts val="1800"/>
              </a:lnSpc>
            </a:pPr>
            <a:r>
              <a:rPr lang="en-US" b="0" i="0" dirty="0">
                <a:solidFill>
                  <a:srgbClr val="383838"/>
                </a:solidFill>
                <a:effectLst/>
                <a:latin typeface="Mulish"/>
              </a:rPr>
              <a:t>Turn to a partner and describe:</a:t>
            </a:r>
            <a:br>
              <a:rPr lang="en-US" b="0" i="0" dirty="0">
                <a:solidFill>
                  <a:srgbClr val="383838"/>
                </a:solidFill>
                <a:effectLst/>
                <a:latin typeface="Mulish"/>
              </a:rPr>
            </a:br>
            <a:r>
              <a:rPr lang="en-US" b="0" i="0" dirty="0">
                <a:solidFill>
                  <a:srgbClr val="383838"/>
                </a:solidFill>
                <a:effectLst/>
                <a:latin typeface="Mulish"/>
              </a:rPr>
              <a:t>1. the research question that the study addresses, and</a:t>
            </a:r>
            <a:br>
              <a:rPr lang="en-US" b="0" i="0" dirty="0">
                <a:solidFill>
                  <a:srgbClr val="383838"/>
                </a:solidFill>
                <a:effectLst/>
                <a:latin typeface="Mulish"/>
              </a:rPr>
            </a:br>
            <a:r>
              <a:rPr lang="en-US" b="0" i="0" dirty="0">
                <a:solidFill>
                  <a:srgbClr val="383838"/>
                </a:solidFill>
                <a:effectLst/>
                <a:latin typeface="Mulish"/>
              </a:rPr>
              <a:t>2. how the study is designed to address this question.</a:t>
            </a:r>
          </a:p>
          <a:p>
            <a:pPr algn="l">
              <a:lnSpc>
                <a:spcPts val="1800"/>
              </a:lnSpc>
            </a:pPr>
            <a:r>
              <a:rPr lang="en-US" b="0" i="0" dirty="0">
                <a:solidFill>
                  <a:srgbClr val="383838"/>
                </a:solidFill>
                <a:effectLst/>
                <a:latin typeface="Mulish"/>
              </a:rPr>
              <a:t>Share your description with your partner, and then listen to them describe their understanding of the study. When you are finished, write your responses into the collaborative document.</a:t>
            </a:r>
          </a:p>
          <a:p>
            <a:endParaRPr lang="en-US" dirty="0"/>
          </a:p>
        </p:txBody>
      </p:sp>
      <p:sp>
        <p:nvSpPr>
          <p:cNvPr id="4" name="Slide Number Placeholder 3">
            <a:extLst>
              <a:ext uri="{FF2B5EF4-FFF2-40B4-BE49-F238E27FC236}">
                <a16:creationId xmlns:a16="http://schemas.microsoft.com/office/drawing/2014/main" id="{B85ACCE8-8F8B-0391-01EB-F31B03FEFA35}"/>
              </a:ext>
            </a:extLst>
          </p:cNvPr>
          <p:cNvSpPr>
            <a:spLocks noGrp="1"/>
          </p:cNvSpPr>
          <p:nvPr>
            <p:ph type="sldNum" sz="quarter" idx="5"/>
          </p:nvPr>
        </p:nvSpPr>
        <p:spPr/>
        <p:txBody>
          <a:bodyPr/>
          <a:lstStyle/>
          <a:p>
            <a:fld id="{D9104375-74F5-8047-8871-259C1BCD0EB6}" type="slidenum">
              <a:rPr lang="en-US" smtClean="0"/>
              <a:t>14</a:t>
            </a:fld>
            <a:endParaRPr lang="en-US"/>
          </a:p>
        </p:txBody>
      </p:sp>
    </p:spTree>
    <p:extLst>
      <p:ext uri="{BB962C8B-B14F-4D97-AF65-F5344CB8AC3E}">
        <p14:creationId xmlns:p14="http://schemas.microsoft.com/office/powerpoint/2010/main" val="11074836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AC8A0-842B-6672-3A38-B094122593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362F85-A3E1-17B1-C4AE-4D0E4E7D1A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6CF9D6-A79C-5427-3C1F-B5A26CF121D3}"/>
              </a:ext>
            </a:extLst>
          </p:cNvPr>
          <p:cNvSpPr>
            <a:spLocks noGrp="1"/>
          </p:cNvSpPr>
          <p:nvPr>
            <p:ph type="body" idx="1"/>
          </p:nvPr>
        </p:nvSpPr>
        <p:spPr/>
        <p:txBody>
          <a:bodyPr/>
          <a:lstStyle/>
          <a:p>
            <a:r>
              <a:rPr lang="en-US" b="0" i="0" dirty="0">
                <a:solidFill>
                  <a:srgbClr val="383838"/>
                </a:solidFill>
                <a:effectLst/>
                <a:latin typeface="Mulish"/>
              </a:rPr>
              <a:t>QTL mapping data consists of a set of tables of data: sample genotypes, phenotypes, marker maps, etc.</a:t>
            </a:r>
          </a:p>
          <a:p>
            <a:r>
              <a:rPr lang="en-US" b="0" i="0" dirty="0">
                <a:solidFill>
                  <a:srgbClr val="383838"/>
                </a:solidFill>
                <a:effectLst/>
                <a:latin typeface="Mulish"/>
              </a:rPr>
              <a:t>These different tables are in different comma-separated value (CSV) files. </a:t>
            </a:r>
          </a:p>
          <a:p>
            <a:r>
              <a:rPr lang="en-US" b="0" i="0" dirty="0">
                <a:solidFill>
                  <a:srgbClr val="383838"/>
                </a:solidFill>
                <a:effectLst/>
                <a:latin typeface="Mulish"/>
              </a:rPr>
              <a:t>In each file, the first column is a set of IDs for the rows, and the first row is a set of IDs for the columns. </a:t>
            </a:r>
          </a:p>
          <a:p>
            <a:r>
              <a:rPr lang="en-US" b="0" i="0" dirty="0">
                <a:solidFill>
                  <a:srgbClr val="383838"/>
                </a:solidFill>
                <a:effectLst/>
                <a:latin typeface="Mulish"/>
              </a:rPr>
              <a:t>For example, the genotype data file will have individual IDs in the first column, marker names for the rest of the column headers.</a:t>
            </a:r>
          </a:p>
          <a:p>
            <a:r>
              <a:rPr lang="en-US" b="0" i="0" dirty="0">
                <a:solidFill>
                  <a:srgbClr val="383838"/>
                </a:solidFill>
                <a:effectLst/>
                <a:latin typeface="Mulish"/>
              </a:rPr>
              <a:t>The sample genotype file above shows two alleles: B and R. </a:t>
            </a:r>
          </a:p>
          <a:p>
            <a:r>
              <a:rPr lang="en-US" b="0" i="0" dirty="0">
                <a:solidFill>
                  <a:srgbClr val="383838"/>
                </a:solidFill>
                <a:effectLst/>
                <a:latin typeface="Mulish"/>
              </a:rPr>
              <a:t>These represent the founder strains for an intercross, which are C57BL/6 (BB) and BTBR (RR) </a:t>
            </a:r>
            <a:r>
              <a:rPr lang="en-US" b="0" i="0" u="none" strike="noStrike" dirty="0">
                <a:solidFill>
                  <a:srgbClr val="0044D7"/>
                </a:solidFill>
                <a:effectLst/>
                <a:latin typeface="Mulish"/>
                <a:hlinkClick r:id="rId3"/>
              </a:rPr>
              <a:t>Tian et al</a:t>
            </a:r>
            <a:r>
              <a:rPr lang="en-US" b="0" i="0" dirty="0">
                <a:solidFill>
                  <a:srgbClr val="383838"/>
                </a:solidFill>
                <a:effectLst/>
                <a:latin typeface="Mulish"/>
              </a:rPr>
              <a:t>. </a:t>
            </a:r>
          </a:p>
          <a:p>
            <a:r>
              <a:rPr lang="en-US" b="0" i="0" dirty="0">
                <a:solidFill>
                  <a:srgbClr val="383838"/>
                </a:solidFill>
                <a:effectLst/>
                <a:latin typeface="Mulish"/>
              </a:rPr>
              <a:t>The B and R alleles themselves represent the haplotypes inherited from the parental strains C57BL/6 and BTBR.</a:t>
            </a:r>
          </a:p>
          <a:p>
            <a:r>
              <a:rPr lang="en-US" b="0" i="0" dirty="0">
                <a:solidFill>
                  <a:srgbClr val="383838"/>
                </a:solidFill>
                <a:effectLst/>
                <a:latin typeface="Mulish"/>
              </a:rPr>
              <a:t>In the first column we would have sample IDs, although they don’t show in this graphic.</a:t>
            </a:r>
            <a:endParaRPr lang="en-US" dirty="0"/>
          </a:p>
        </p:txBody>
      </p:sp>
      <p:sp>
        <p:nvSpPr>
          <p:cNvPr id="4" name="Slide Number Placeholder 3">
            <a:extLst>
              <a:ext uri="{FF2B5EF4-FFF2-40B4-BE49-F238E27FC236}">
                <a16:creationId xmlns:a16="http://schemas.microsoft.com/office/drawing/2014/main" id="{F39A5018-1145-0EC9-6933-CCEAE87244BB}"/>
              </a:ext>
            </a:extLst>
          </p:cNvPr>
          <p:cNvSpPr>
            <a:spLocks noGrp="1"/>
          </p:cNvSpPr>
          <p:nvPr>
            <p:ph type="sldNum" sz="quarter" idx="5"/>
          </p:nvPr>
        </p:nvSpPr>
        <p:spPr/>
        <p:txBody>
          <a:bodyPr/>
          <a:lstStyle/>
          <a:p>
            <a:fld id="{D9104375-74F5-8047-8871-259C1BCD0EB6}" type="slidenum">
              <a:rPr lang="en-US" smtClean="0"/>
              <a:t>15</a:t>
            </a:fld>
            <a:endParaRPr lang="en-US"/>
          </a:p>
        </p:txBody>
      </p:sp>
    </p:spTree>
    <p:extLst>
      <p:ext uri="{BB962C8B-B14F-4D97-AF65-F5344CB8AC3E}">
        <p14:creationId xmlns:p14="http://schemas.microsoft.com/office/powerpoint/2010/main" val="35112003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41CA20-E31C-F25C-545B-33FF0A1B5C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759B52-2C0C-EF01-BFB6-0411EA7ABA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B3D545-99B1-F72F-E28D-98B7CB00EBC3}"/>
              </a:ext>
            </a:extLst>
          </p:cNvPr>
          <p:cNvSpPr>
            <a:spLocks noGrp="1"/>
          </p:cNvSpPr>
          <p:nvPr>
            <p:ph type="body" idx="1"/>
          </p:nvPr>
        </p:nvSpPr>
        <p:spPr/>
        <p:txBody>
          <a:bodyPr/>
          <a:lstStyle/>
          <a:p>
            <a:r>
              <a:rPr lang="en-US" b="0" i="0" dirty="0">
                <a:solidFill>
                  <a:srgbClr val="383838"/>
                </a:solidFill>
                <a:effectLst/>
                <a:latin typeface="Mulish"/>
              </a:rPr>
              <a:t>We use both a genetic marker map and a physical map (if available). </a:t>
            </a:r>
          </a:p>
          <a:p>
            <a:r>
              <a:rPr lang="en-US" b="0" i="0" dirty="0">
                <a:solidFill>
                  <a:srgbClr val="383838"/>
                </a:solidFill>
                <a:effectLst/>
                <a:latin typeface="Mulish"/>
              </a:rPr>
              <a:t>A sample from a genetic map of SNP markers is shown at left.</a:t>
            </a:r>
          </a:p>
          <a:p>
            <a:r>
              <a:rPr lang="en-US" b="0" i="0" dirty="0">
                <a:solidFill>
                  <a:srgbClr val="383838"/>
                </a:solidFill>
                <a:effectLst/>
                <a:latin typeface="Mulish"/>
              </a:rPr>
              <a:t>A physical marker map on the right provides location in </a:t>
            </a:r>
            <a:r>
              <a:rPr lang="en-US" b="0" i="0" dirty="0" err="1">
                <a:solidFill>
                  <a:srgbClr val="383838"/>
                </a:solidFill>
                <a:effectLst/>
                <a:latin typeface="Mulish"/>
              </a:rPr>
              <a:t>megabases</a:t>
            </a:r>
            <a:r>
              <a:rPr lang="en-US" b="0" i="0" dirty="0">
                <a:solidFill>
                  <a:srgbClr val="383838"/>
                </a:solidFill>
                <a:effectLst/>
                <a:latin typeface="Mulish"/>
              </a:rPr>
              <a:t> rather than </a:t>
            </a:r>
            <a:r>
              <a:rPr lang="en-US" b="0" i="0" dirty="0" err="1">
                <a:solidFill>
                  <a:srgbClr val="383838"/>
                </a:solidFill>
                <a:effectLst/>
                <a:latin typeface="Mulish"/>
              </a:rPr>
              <a:t>centiMorgans</a:t>
            </a:r>
            <a:r>
              <a:rPr lang="en-US" b="0" i="0" dirty="0">
                <a:solidFill>
                  <a:srgbClr val="383838"/>
                </a:solidFill>
                <a:effectLst/>
                <a:latin typeface="Mulish"/>
              </a:rPr>
              <a:t>.</a:t>
            </a:r>
            <a:endParaRPr lang="en-US" dirty="0"/>
          </a:p>
        </p:txBody>
      </p:sp>
      <p:sp>
        <p:nvSpPr>
          <p:cNvPr id="4" name="Slide Number Placeholder 3">
            <a:extLst>
              <a:ext uri="{FF2B5EF4-FFF2-40B4-BE49-F238E27FC236}">
                <a16:creationId xmlns:a16="http://schemas.microsoft.com/office/drawing/2014/main" id="{5C27C8BC-1AB1-3DEB-CA60-A4DB2FB37EC6}"/>
              </a:ext>
            </a:extLst>
          </p:cNvPr>
          <p:cNvSpPr>
            <a:spLocks noGrp="1"/>
          </p:cNvSpPr>
          <p:nvPr>
            <p:ph type="sldNum" sz="quarter" idx="5"/>
          </p:nvPr>
        </p:nvSpPr>
        <p:spPr/>
        <p:txBody>
          <a:bodyPr/>
          <a:lstStyle/>
          <a:p>
            <a:fld id="{D9104375-74F5-8047-8871-259C1BCD0EB6}" type="slidenum">
              <a:rPr lang="en-US" smtClean="0"/>
              <a:t>16</a:t>
            </a:fld>
            <a:endParaRPr lang="en-US"/>
          </a:p>
        </p:txBody>
      </p:sp>
    </p:spTree>
    <p:extLst>
      <p:ext uri="{BB962C8B-B14F-4D97-AF65-F5344CB8AC3E}">
        <p14:creationId xmlns:p14="http://schemas.microsoft.com/office/powerpoint/2010/main" val="34385414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D4D439-83F2-A87C-A56F-474CDB706F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76074C-93A5-DBCE-7277-4401B70433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220F0D-29A8-6E27-AFF8-AAABFCD8239F}"/>
              </a:ext>
            </a:extLst>
          </p:cNvPr>
          <p:cNvSpPr>
            <a:spLocks noGrp="1"/>
          </p:cNvSpPr>
          <p:nvPr>
            <p:ph type="body" idx="1"/>
          </p:nvPr>
        </p:nvSpPr>
        <p:spPr/>
        <p:txBody>
          <a:bodyPr/>
          <a:lstStyle/>
          <a:p>
            <a:r>
              <a:rPr lang="en-US" dirty="0"/>
              <a:t>The continuous phenotype we will map first is the base 10 log of insulin at 10 weeks of age.</a:t>
            </a:r>
          </a:p>
          <a:p>
            <a:r>
              <a:rPr lang="en-US" dirty="0"/>
              <a:t>In addition to insulin there are two binary (yes/no) phenotypes – agouti and tufted coat.</a:t>
            </a:r>
          </a:p>
          <a:p>
            <a:r>
              <a:rPr lang="en-US" dirty="0"/>
              <a:t>We will learn how to map binary phenotypes like these along with continuous ones </a:t>
            </a:r>
            <a:r>
              <a:rPr lang="en-US"/>
              <a:t>like insulin.</a:t>
            </a:r>
            <a:endParaRPr lang="en-US" dirty="0"/>
          </a:p>
        </p:txBody>
      </p:sp>
      <p:sp>
        <p:nvSpPr>
          <p:cNvPr id="4" name="Slide Number Placeholder 3">
            <a:extLst>
              <a:ext uri="{FF2B5EF4-FFF2-40B4-BE49-F238E27FC236}">
                <a16:creationId xmlns:a16="http://schemas.microsoft.com/office/drawing/2014/main" id="{33DD44E6-6CBB-C215-80C1-4B1D85B16E48}"/>
              </a:ext>
            </a:extLst>
          </p:cNvPr>
          <p:cNvSpPr>
            <a:spLocks noGrp="1"/>
          </p:cNvSpPr>
          <p:nvPr>
            <p:ph type="sldNum" sz="quarter" idx="5"/>
          </p:nvPr>
        </p:nvSpPr>
        <p:spPr/>
        <p:txBody>
          <a:bodyPr/>
          <a:lstStyle/>
          <a:p>
            <a:fld id="{D9104375-74F5-8047-8871-259C1BCD0EB6}" type="slidenum">
              <a:rPr lang="en-US" smtClean="0"/>
              <a:t>17</a:t>
            </a:fld>
            <a:endParaRPr lang="en-US"/>
          </a:p>
        </p:txBody>
      </p:sp>
    </p:spTree>
    <p:extLst>
      <p:ext uri="{BB962C8B-B14F-4D97-AF65-F5344CB8AC3E}">
        <p14:creationId xmlns:p14="http://schemas.microsoft.com/office/powerpoint/2010/main" val="148941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5C5EF7-B1EE-AEFA-B97E-05DC2665BC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AEE49D-C8C0-47D2-6323-D47DD0F041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EE535A-40FC-D0E8-F292-DBA2AFDC4C08}"/>
              </a:ext>
            </a:extLst>
          </p:cNvPr>
          <p:cNvSpPr>
            <a:spLocks noGrp="1"/>
          </p:cNvSpPr>
          <p:nvPr>
            <p:ph type="body" idx="1"/>
          </p:nvPr>
        </p:nvSpPr>
        <p:spPr/>
        <p:txBody>
          <a:bodyPr/>
          <a:lstStyle/>
          <a:p>
            <a:r>
              <a:rPr lang="en-US" b="0" i="0" dirty="0">
                <a:solidFill>
                  <a:srgbClr val="383838"/>
                </a:solidFill>
                <a:effectLst/>
                <a:latin typeface="Mulish"/>
              </a:rPr>
              <a:t>Phenotype covariates are </a:t>
            </a:r>
            <a:r>
              <a:rPr lang="en-US" b="0" i="0" u="none" strike="noStrike" dirty="0">
                <a:solidFill>
                  <a:srgbClr val="0044D7"/>
                </a:solidFill>
                <a:effectLst/>
                <a:latin typeface="Mulish"/>
                <a:hlinkClick r:id="rId3"/>
              </a:rPr>
              <a:t>metadata</a:t>
            </a:r>
            <a:r>
              <a:rPr lang="en-US" b="0" i="0" dirty="0">
                <a:solidFill>
                  <a:srgbClr val="383838"/>
                </a:solidFill>
                <a:effectLst/>
                <a:latin typeface="Mulish"/>
              </a:rPr>
              <a:t> describing the phenotypes. </a:t>
            </a:r>
          </a:p>
          <a:p>
            <a:r>
              <a:rPr lang="en-US" b="0" i="0" dirty="0">
                <a:solidFill>
                  <a:srgbClr val="383838"/>
                </a:solidFill>
                <a:effectLst/>
                <a:latin typeface="Mulish"/>
              </a:rPr>
              <a:t>The covariates shown include sex and the strain of the parental grandmother (</a:t>
            </a:r>
            <a:r>
              <a:rPr lang="en-US" b="0" i="0" dirty="0" err="1">
                <a:solidFill>
                  <a:srgbClr val="383838"/>
                </a:solidFill>
                <a:effectLst/>
                <a:latin typeface="Mulish"/>
              </a:rPr>
              <a:t>pgm</a:t>
            </a:r>
            <a:r>
              <a:rPr lang="en-US" b="0" i="0" dirty="0">
                <a:solidFill>
                  <a:srgbClr val="383838"/>
                </a:solidFill>
                <a:effectLst/>
                <a:latin typeface="Mulish"/>
              </a:rPr>
              <a:t>) represented as a 0 or 1.</a:t>
            </a:r>
            <a:endParaRPr lang="en-US" dirty="0"/>
          </a:p>
        </p:txBody>
      </p:sp>
      <p:sp>
        <p:nvSpPr>
          <p:cNvPr id="4" name="Slide Number Placeholder 3">
            <a:extLst>
              <a:ext uri="{FF2B5EF4-FFF2-40B4-BE49-F238E27FC236}">
                <a16:creationId xmlns:a16="http://schemas.microsoft.com/office/drawing/2014/main" id="{2DBD023E-CBBD-8C15-A6A5-B8FE0EA09785}"/>
              </a:ext>
            </a:extLst>
          </p:cNvPr>
          <p:cNvSpPr>
            <a:spLocks noGrp="1"/>
          </p:cNvSpPr>
          <p:nvPr>
            <p:ph type="sldNum" sz="quarter" idx="5"/>
          </p:nvPr>
        </p:nvSpPr>
        <p:spPr/>
        <p:txBody>
          <a:bodyPr/>
          <a:lstStyle/>
          <a:p>
            <a:fld id="{D9104375-74F5-8047-8871-259C1BCD0EB6}" type="slidenum">
              <a:rPr lang="en-US" smtClean="0"/>
              <a:t>18</a:t>
            </a:fld>
            <a:endParaRPr lang="en-US"/>
          </a:p>
        </p:txBody>
      </p:sp>
    </p:spTree>
    <p:extLst>
      <p:ext uri="{BB962C8B-B14F-4D97-AF65-F5344CB8AC3E}">
        <p14:creationId xmlns:p14="http://schemas.microsoft.com/office/powerpoint/2010/main" val="10469882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86152E-7ECD-D337-C817-BA3B179F3F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76D44E-3EB2-8856-CC4D-237D7995D4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B311BE-9EAA-8B75-1FC5-BE47F31155B4}"/>
              </a:ext>
            </a:extLst>
          </p:cNvPr>
          <p:cNvSpPr>
            <a:spLocks noGrp="1"/>
          </p:cNvSpPr>
          <p:nvPr>
            <p:ph type="body" idx="1"/>
          </p:nvPr>
        </p:nvSpPr>
        <p:spPr/>
        <p:txBody>
          <a:bodyPr/>
          <a:lstStyle/>
          <a:p>
            <a:pPr algn="l">
              <a:lnSpc>
                <a:spcPts val="1800"/>
              </a:lnSpc>
            </a:pPr>
            <a:r>
              <a:rPr lang="en-US" b="0" i="0" dirty="0">
                <a:solidFill>
                  <a:srgbClr val="383838"/>
                </a:solidFill>
                <a:effectLst/>
                <a:latin typeface="Mulish"/>
              </a:rPr>
              <a:t>In addition to the set of CSV files with the primary data, we need a separate control file with various control parameters (or metadata), including the names of all of the other data files and the genotype codes used in the genotype data file. </a:t>
            </a:r>
          </a:p>
          <a:p>
            <a:pPr algn="l">
              <a:lnSpc>
                <a:spcPts val="1800"/>
              </a:lnSpc>
            </a:pPr>
            <a:r>
              <a:rPr lang="en-US" b="0" i="0" dirty="0">
                <a:solidFill>
                  <a:srgbClr val="383838"/>
                </a:solidFill>
                <a:effectLst/>
                <a:latin typeface="Mulish"/>
              </a:rPr>
              <a:t>The control file is in a specific format using either </a:t>
            </a:r>
            <a:r>
              <a:rPr lang="en-US" b="0" i="0" u="none" strike="noStrike" dirty="0">
                <a:solidFill>
                  <a:srgbClr val="0044D7"/>
                </a:solidFill>
                <a:effectLst/>
                <a:latin typeface="Mulish"/>
                <a:hlinkClick r:id="rId3"/>
              </a:rPr>
              <a:t>YAML</a:t>
            </a:r>
            <a:r>
              <a:rPr lang="en-US" b="0" i="0" dirty="0">
                <a:solidFill>
                  <a:srgbClr val="383838"/>
                </a:solidFill>
                <a:effectLst/>
                <a:latin typeface="Mulish"/>
              </a:rPr>
              <a:t> or </a:t>
            </a:r>
            <a:r>
              <a:rPr lang="en-US" b="0" i="0" u="none" strike="noStrike" dirty="0">
                <a:solidFill>
                  <a:srgbClr val="0044D7"/>
                </a:solidFill>
                <a:effectLst/>
                <a:latin typeface="Mulish"/>
                <a:hlinkClick r:id="rId4"/>
              </a:rPr>
              <a:t>JSON</a:t>
            </a:r>
            <a:r>
              <a:rPr lang="en-US" b="0" i="0" u="none" strike="noStrike" dirty="0">
                <a:solidFill>
                  <a:srgbClr val="383838"/>
                </a:solidFill>
                <a:effectLst/>
                <a:latin typeface="Mulish"/>
              </a:rPr>
              <a:t>.</a:t>
            </a:r>
            <a:r>
              <a:rPr lang="en-US" b="0" i="0" dirty="0">
                <a:solidFill>
                  <a:srgbClr val="383838"/>
                </a:solidFill>
                <a:effectLst/>
                <a:latin typeface="Mulish"/>
              </a:rPr>
              <a:t> </a:t>
            </a:r>
          </a:p>
          <a:p>
            <a:pPr algn="l">
              <a:lnSpc>
                <a:spcPts val="1800"/>
              </a:lnSpc>
            </a:pPr>
            <a:r>
              <a:rPr lang="en-US" b="0" i="0" dirty="0">
                <a:solidFill>
                  <a:srgbClr val="383838"/>
                </a:solidFill>
                <a:effectLst/>
                <a:latin typeface="Mulish"/>
              </a:rPr>
              <a:t>These are human-readable text files for representing relatively complex data.</a:t>
            </a:r>
          </a:p>
          <a:p>
            <a:pPr algn="l">
              <a:lnSpc>
                <a:spcPts val="1800"/>
              </a:lnSpc>
            </a:pPr>
            <a:r>
              <a:rPr lang="en-US" b="0" i="0" dirty="0">
                <a:solidFill>
                  <a:srgbClr val="383838"/>
                </a:solidFill>
                <a:effectLst/>
                <a:latin typeface="Mulish"/>
              </a:rPr>
              <a:t>A big advantage of this control file scheme is that it greatly simplifies the function for reading in the data. </a:t>
            </a:r>
          </a:p>
          <a:p>
            <a:pPr algn="l">
              <a:lnSpc>
                <a:spcPts val="1800"/>
              </a:lnSpc>
            </a:pPr>
            <a:r>
              <a:rPr lang="en-US" b="0" i="0" dirty="0">
                <a:solidFill>
                  <a:srgbClr val="383838"/>
                </a:solidFill>
                <a:effectLst/>
                <a:latin typeface="Mulish"/>
              </a:rPr>
              <a:t>That function, read_cross2(), has a </a:t>
            </a:r>
            <a:r>
              <a:rPr lang="en-US" b="0" i="1" dirty="0">
                <a:solidFill>
                  <a:srgbClr val="383838"/>
                </a:solidFill>
                <a:effectLst/>
                <a:latin typeface="Mulish"/>
              </a:rPr>
              <a:t>single</a:t>
            </a:r>
            <a:r>
              <a:rPr lang="en-US" b="0" i="0" dirty="0">
                <a:solidFill>
                  <a:srgbClr val="383838"/>
                </a:solidFill>
                <a:effectLst/>
                <a:latin typeface="Mulish"/>
              </a:rPr>
              <a:t> argument: the name (with path) of the control file.</a:t>
            </a:r>
          </a:p>
          <a:p>
            <a:br>
              <a:rPr lang="en-US" dirty="0"/>
            </a:br>
            <a:endParaRPr lang="en-US" dirty="0"/>
          </a:p>
        </p:txBody>
      </p:sp>
      <p:sp>
        <p:nvSpPr>
          <p:cNvPr id="4" name="Slide Number Placeholder 3">
            <a:extLst>
              <a:ext uri="{FF2B5EF4-FFF2-40B4-BE49-F238E27FC236}">
                <a16:creationId xmlns:a16="http://schemas.microsoft.com/office/drawing/2014/main" id="{08834BDF-39D5-7BBA-35AE-DDF6CB9720F9}"/>
              </a:ext>
            </a:extLst>
          </p:cNvPr>
          <p:cNvSpPr>
            <a:spLocks noGrp="1"/>
          </p:cNvSpPr>
          <p:nvPr>
            <p:ph type="sldNum" sz="quarter" idx="5"/>
          </p:nvPr>
        </p:nvSpPr>
        <p:spPr/>
        <p:txBody>
          <a:bodyPr/>
          <a:lstStyle/>
          <a:p>
            <a:fld id="{D9104375-74F5-8047-8871-259C1BCD0EB6}" type="slidenum">
              <a:rPr lang="en-US" smtClean="0"/>
              <a:t>19</a:t>
            </a:fld>
            <a:endParaRPr lang="en-US"/>
          </a:p>
        </p:txBody>
      </p:sp>
    </p:spTree>
    <p:extLst>
      <p:ext uri="{BB962C8B-B14F-4D97-AF65-F5344CB8AC3E}">
        <p14:creationId xmlns:p14="http://schemas.microsoft.com/office/powerpoint/2010/main" val="24660827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5EFE06-E02B-2EC1-7068-CF1745AC1E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B32FCA-26EF-0997-5D6D-6E1BB92531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B93779-2EBA-6CC1-B239-961B072DBCCE}"/>
              </a:ext>
            </a:extLst>
          </p:cNvPr>
          <p:cNvSpPr>
            <a:spLocks noGrp="1"/>
          </p:cNvSpPr>
          <p:nvPr>
            <p:ph type="body" idx="1"/>
          </p:nvPr>
        </p:nvSpPr>
        <p:spPr/>
        <p:txBody>
          <a:bodyPr/>
          <a:lstStyle/>
          <a:p>
            <a:pPr algn="l">
              <a:spcAft>
                <a:spcPts val="1875"/>
              </a:spcAft>
            </a:pPr>
            <a:r>
              <a:rPr lang="en-US" b="0" i="0" u="sng" cap="all" dirty="0">
                <a:solidFill>
                  <a:srgbClr val="383838"/>
                </a:solidFill>
                <a:effectLst/>
                <a:latin typeface="Mulish"/>
              </a:rPr>
              <a:t>Challenge 1: What data does qtl2 need?</a:t>
            </a:r>
          </a:p>
          <a:p>
            <a:pPr algn="l">
              <a:spcBef>
                <a:spcPts val="750"/>
              </a:spcBef>
              <a:spcAft>
                <a:spcPts val="1500"/>
              </a:spcAft>
              <a:buFont typeface="+mj-lt"/>
              <a:buAutoNum type="arabicPeriod"/>
            </a:pPr>
            <a:r>
              <a:rPr lang="en-US" b="0" i="0" dirty="0">
                <a:solidFill>
                  <a:srgbClr val="212529"/>
                </a:solidFill>
                <a:effectLst/>
                <a:latin typeface="Mulish"/>
              </a:rPr>
              <a:t>Which data files are required by qtl2?</a:t>
            </a:r>
            <a:br>
              <a:rPr lang="en-US" b="0" i="0" dirty="0">
                <a:solidFill>
                  <a:srgbClr val="212529"/>
                </a:solidFill>
                <a:effectLst/>
                <a:latin typeface="Mulish"/>
              </a:rPr>
            </a:br>
            <a:endParaRPr lang="en-US" b="0" i="0" dirty="0">
              <a:solidFill>
                <a:srgbClr val="212529"/>
              </a:solidFill>
              <a:effectLst/>
              <a:latin typeface="Mulish"/>
            </a:endParaRPr>
          </a:p>
          <a:p>
            <a:pPr algn="l">
              <a:spcBef>
                <a:spcPts val="750"/>
              </a:spcBef>
              <a:spcAft>
                <a:spcPts val="1500"/>
              </a:spcAft>
              <a:buFont typeface="+mj-lt"/>
              <a:buAutoNum type="arabicPeriod"/>
            </a:pPr>
            <a:r>
              <a:rPr lang="en-US" b="0" i="0" dirty="0">
                <a:solidFill>
                  <a:srgbClr val="212529"/>
                </a:solidFill>
                <a:effectLst/>
                <a:latin typeface="Mulish"/>
              </a:rPr>
              <a:t>Which ones are optional?</a:t>
            </a:r>
            <a:br>
              <a:rPr lang="en-US" b="0" i="0" dirty="0">
                <a:solidFill>
                  <a:srgbClr val="212529"/>
                </a:solidFill>
                <a:effectLst/>
                <a:latin typeface="Mulish"/>
              </a:rPr>
            </a:br>
            <a:endParaRPr lang="en-US" b="0" i="0" dirty="0">
              <a:solidFill>
                <a:srgbClr val="212529"/>
              </a:solidFill>
              <a:effectLst/>
              <a:latin typeface="Mulish"/>
            </a:endParaRPr>
          </a:p>
          <a:p>
            <a:pPr algn="l">
              <a:spcBef>
                <a:spcPts val="750"/>
              </a:spcBef>
              <a:spcAft>
                <a:spcPts val="1500"/>
              </a:spcAft>
              <a:buFont typeface="+mj-lt"/>
              <a:buAutoNum type="arabicPeriod"/>
            </a:pPr>
            <a:r>
              <a:rPr lang="en-US" b="0" i="0" dirty="0">
                <a:solidFill>
                  <a:srgbClr val="212529"/>
                </a:solidFill>
                <a:effectLst/>
                <a:latin typeface="Mulish"/>
              </a:rPr>
              <a:t>How should they be formatted?</a:t>
            </a:r>
          </a:p>
          <a:p>
            <a:pPr algn="l">
              <a:lnSpc>
                <a:spcPts val="1800"/>
              </a:lnSpc>
            </a:pPr>
            <a:endParaRPr lang="en-US" dirty="0"/>
          </a:p>
        </p:txBody>
      </p:sp>
      <p:sp>
        <p:nvSpPr>
          <p:cNvPr id="4" name="Slide Number Placeholder 3">
            <a:extLst>
              <a:ext uri="{FF2B5EF4-FFF2-40B4-BE49-F238E27FC236}">
                <a16:creationId xmlns:a16="http://schemas.microsoft.com/office/drawing/2014/main" id="{1714D857-EB2F-E3B0-74B9-C4C60D085E0B}"/>
              </a:ext>
            </a:extLst>
          </p:cNvPr>
          <p:cNvSpPr>
            <a:spLocks noGrp="1"/>
          </p:cNvSpPr>
          <p:nvPr>
            <p:ph type="sldNum" sz="quarter" idx="5"/>
          </p:nvPr>
        </p:nvSpPr>
        <p:spPr/>
        <p:txBody>
          <a:bodyPr/>
          <a:lstStyle/>
          <a:p>
            <a:fld id="{D9104375-74F5-8047-8871-259C1BCD0EB6}" type="slidenum">
              <a:rPr lang="en-US" smtClean="0"/>
              <a:t>20</a:t>
            </a:fld>
            <a:endParaRPr lang="en-US"/>
          </a:p>
        </p:txBody>
      </p:sp>
    </p:spTree>
    <p:extLst>
      <p:ext uri="{BB962C8B-B14F-4D97-AF65-F5344CB8AC3E}">
        <p14:creationId xmlns:p14="http://schemas.microsoft.com/office/powerpoint/2010/main" val="3180614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Figure 6  </a:t>
            </a:r>
            <a:r>
              <a:rPr lang="en-US" altLang="en-US" dirty="0">
                <a:latin typeface="Arial" pitchFamily="34" charset="0"/>
                <a:ea typeface="Arial" pitchFamily="34" charset="0"/>
              </a:rPr>
              <a:t>Change in plasma cholesterol has a significant QTL on chromosome 3. </a:t>
            </a:r>
          </a:p>
          <a:p>
            <a:pPr marL="0" lvl="0" indent="0"/>
            <a:r>
              <a:rPr lang="en-US" altLang="en-US" dirty="0">
                <a:latin typeface="Arial" pitchFamily="34" charset="0"/>
                <a:ea typeface="Arial" pitchFamily="34" charset="0"/>
              </a:rPr>
              <a:t>(A) Genome-wide scan for change in cholesterol from 7 to 18 weeks of age. Colored lines show permutation-derived significance thresholds at P = 0.05 (red), P = 0.10 (orange), and P = 0.63 (yellow). </a:t>
            </a:r>
          </a:p>
          <a:p>
            <a:pPr marL="0" lvl="0" indent="0"/>
            <a:r>
              <a:rPr lang="en-US" altLang="en-US" dirty="0">
                <a:latin typeface="Arial" pitchFamily="34" charset="0"/>
                <a:ea typeface="Arial" pitchFamily="34" charset="0"/>
              </a:rPr>
              <a:t>(B) The eight coefficients of the QTL model show the effects on the phenotype contributed by each founder haplotype on chr 3. </a:t>
            </a:r>
          </a:p>
          <a:p>
            <a:pPr marL="0" lvl="0" indent="0"/>
            <a:r>
              <a:rPr lang="en-US" altLang="en-US" dirty="0">
                <a:latin typeface="Arial" pitchFamily="34" charset="0"/>
                <a:ea typeface="Arial" pitchFamily="34" charset="0"/>
              </a:rPr>
              <a:t>(C) QTL plot for the chr 3 locus. Shading identifies a two-LOD support interval. Dashed line is maximum LOD −2. </a:t>
            </a:r>
          </a:p>
          <a:p>
            <a:pPr marL="0" lvl="0" indent="0"/>
            <a:r>
              <a:rPr lang="en-US" altLang="en-US" dirty="0">
                <a:latin typeface="Arial" pitchFamily="34" charset="0"/>
                <a:ea typeface="Arial" pitchFamily="34" charset="0"/>
              </a:rPr>
              <a:t>(D) Expansion of the two-LOD support interval containing 11 genes. A heatmap of the QTL P-value is shown above the gene locations with SNP locations indicated by orange vertical bars. The scale of significance (red most significant) is shown on the left. The seven Sanger SNPs that match the founder effect pattern are marked beneath the heat map with carats (^); five of these cluster upstream of Foxo1.
</a:t>
            </a:r>
          </a:p>
          <a:p>
            <a:pPr marL="0" lvl="0" indent="0"/>
            <a:r>
              <a:rPr lang="en-US" altLang="en-US" dirty="0">
                <a:latin typeface="Arial" pitchFamily="34" charset="0"/>
                <a:ea typeface="Arial" pitchFamily="34" charset="0"/>
              </a:rPr>
              <a:t>Unless provided in the caption above, the following copyright applies to the content of this slide: © Genetics 2012 This article is published and distributed under the terms of the Oxford University Press, Standard Journals Publication Model (https://</a:t>
            </a:r>
            <a:r>
              <a:rPr lang="en-US" altLang="en-US" dirty="0" err="1">
                <a:latin typeface="Arial" pitchFamily="34" charset="0"/>
                <a:ea typeface="Arial" pitchFamily="34" charset="0"/>
              </a:rPr>
              <a:t>academic.oup.com</a:t>
            </a:r>
            <a:r>
              <a:rPr lang="en-US" altLang="en-US" dirty="0">
                <a:latin typeface="Arial" pitchFamily="34" charset="0"/>
                <a:ea typeface="Arial" pitchFamily="34" charset="0"/>
              </a:rPr>
              <a:t>/journals/pages/</a:t>
            </a:r>
            <a:r>
              <a:rPr lang="en-US" altLang="en-US" dirty="0" err="1">
                <a:latin typeface="Arial" pitchFamily="34" charset="0"/>
                <a:ea typeface="Arial" pitchFamily="34" charset="0"/>
              </a:rPr>
              <a:t>open_access</a:t>
            </a:r>
            <a:r>
              <a:rPr lang="en-US" altLang="en-US" dirty="0">
                <a:latin typeface="Arial" pitchFamily="34" charset="0"/>
                <a:ea typeface="Arial" pitchFamily="34" charset="0"/>
              </a:rPr>
              <a:t>/</a:t>
            </a:r>
            <a:r>
              <a:rPr lang="en-US" altLang="en-US" dirty="0" err="1">
                <a:latin typeface="Arial" pitchFamily="34" charset="0"/>
                <a:ea typeface="Arial" pitchFamily="34" charset="0"/>
              </a:rPr>
              <a:t>funder_policies</a:t>
            </a:r>
            <a:r>
              <a:rPr lang="en-US" altLang="en-US" dirty="0">
                <a:latin typeface="Arial" pitchFamily="34" charset="0"/>
                <a:ea typeface="Arial" pitchFamily="34" charset="0"/>
              </a:rPr>
              <a:t>/chorus/</a:t>
            </a:r>
            <a:r>
              <a:rPr lang="en-US" altLang="en-US" dirty="0" err="1">
                <a:latin typeface="Arial" pitchFamily="34" charset="0"/>
                <a:ea typeface="Arial" pitchFamily="34" charset="0"/>
              </a:rPr>
              <a:t>standard_publication_model</a:t>
            </a:r>
            <a:r>
              <a:rPr lang="en-US" altLang="en-US" dirty="0">
                <a:latin typeface="Arial" pitchFamily="34" charset="0"/>
                <a:ea typeface="Arial" pitchFamily="34" charset="0"/>
              </a:rPr>
              <a:t>)</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27D3BED8-6438-40F7-97A6-C358727D74DA}" type="slidenum">
              <a:rPr lang="en-US" altLang="en-US" sz="1200"/>
              <a:t>3</a:t>
            </a:fld>
            <a:endParaRPr lang="en-US" altLang="en-US" sz="12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61BE5C-26D5-8F6E-6624-AD985AE5BF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E04C1A-7122-A2CE-183A-E4B9290EEC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8A88BD-6D46-7892-0481-9EC59E3B1DA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750"/>
              </a:spcBef>
              <a:spcAft>
                <a:spcPts val="1500"/>
              </a:spcAft>
              <a:buClrTx/>
              <a:buSzTx/>
              <a:buFont typeface="+mj-lt"/>
              <a:buAutoNum type="arabicPeriod"/>
              <a:tabLst/>
              <a:defRPr/>
            </a:pPr>
            <a:r>
              <a:rPr lang="en-US" b="0" i="0" u="sng" cap="all" dirty="0">
                <a:solidFill>
                  <a:srgbClr val="383838"/>
                </a:solidFill>
                <a:effectLst/>
                <a:latin typeface="Mulish"/>
              </a:rPr>
              <a:t>Challenge 2: Additional R/qtl2 datasets</a:t>
            </a:r>
          </a:p>
          <a:p>
            <a:pPr marL="0" marR="0" lvl="0" indent="0" algn="l" defTabSz="914400" rtl="0" eaLnBrk="1" fontAlgn="auto" latinLnBrk="0" hangingPunct="1">
              <a:lnSpc>
                <a:spcPct val="100000"/>
              </a:lnSpc>
              <a:spcBef>
                <a:spcPts val="750"/>
              </a:spcBef>
              <a:spcAft>
                <a:spcPts val="1500"/>
              </a:spcAft>
              <a:buClrTx/>
              <a:buSzTx/>
              <a:buFont typeface="+mj-lt"/>
              <a:buAutoNum type="arabicPeriod"/>
              <a:tabLst/>
              <a:defRPr/>
            </a:pPr>
            <a:r>
              <a:rPr lang="en-US" b="0" i="0" dirty="0">
                <a:solidFill>
                  <a:srgbClr val="383838"/>
                </a:solidFill>
                <a:effectLst/>
                <a:latin typeface="Mulish"/>
              </a:rPr>
              <a:t>Go to </a:t>
            </a:r>
            <a:r>
              <a:rPr lang="en-US" b="0" i="0" u="none" strike="noStrike" dirty="0">
                <a:solidFill>
                  <a:srgbClr val="0044D7"/>
                </a:solidFill>
                <a:effectLst/>
                <a:latin typeface="Mulish"/>
                <a:hlinkClick r:id="rId3"/>
              </a:rPr>
              <a:t>https://github.com/rqtl/qtl2data</a:t>
            </a:r>
            <a:r>
              <a:rPr lang="en-US" b="0" i="0" dirty="0">
                <a:solidFill>
                  <a:srgbClr val="383838"/>
                </a:solidFill>
                <a:effectLst/>
                <a:latin typeface="Mulish"/>
              </a:rPr>
              <a:t> to view additional sample data.</a:t>
            </a:r>
            <a:br>
              <a:rPr lang="en-US" dirty="0"/>
            </a:br>
            <a:r>
              <a:rPr lang="en-US" b="0" i="0" dirty="0">
                <a:solidFill>
                  <a:srgbClr val="383838"/>
                </a:solidFill>
                <a:effectLst/>
                <a:latin typeface="Mulish"/>
              </a:rPr>
              <a:t>1). Find the </a:t>
            </a:r>
            <a:r>
              <a:rPr lang="en-US" b="0" i="0" dirty="0" err="1">
                <a:solidFill>
                  <a:srgbClr val="383838"/>
                </a:solidFill>
                <a:effectLst/>
                <a:latin typeface="Mulish"/>
              </a:rPr>
              <a:t>Recla</a:t>
            </a:r>
            <a:r>
              <a:rPr lang="en-US" b="0" i="0" dirty="0">
                <a:solidFill>
                  <a:srgbClr val="383838"/>
                </a:solidFill>
                <a:effectLst/>
                <a:latin typeface="Mulish"/>
              </a:rPr>
              <a:t> data and locate the phenotype data file. Open the file by clicking on the file name. What is in the first column? the first row?</a:t>
            </a:r>
            <a:br>
              <a:rPr lang="en-US" dirty="0"/>
            </a:br>
            <a:r>
              <a:rPr lang="en-US" b="0" i="0" dirty="0">
                <a:solidFill>
                  <a:srgbClr val="383838"/>
                </a:solidFill>
                <a:effectLst/>
                <a:latin typeface="Mulish"/>
              </a:rPr>
              <a:t>2). Locate the genotype data file, click on the file name, and view the raw data. What is in the first column? the first row?</a:t>
            </a:r>
            <a:br>
              <a:rPr lang="en-US" dirty="0"/>
            </a:br>
            <a:r>
              <a:rPr lang="en-US" b="0" i="0" dirty="0">
                <a:solidFill>
                  <a:srgbClr val="383838"/>
                </a:solidFill>
                <a:effectLst/>
                <a:latin typeface="Mulish"/>
              </a:rPr>
              <a:t>3). Locate the covariates file and open it by clicking on the file name. What kind of information does this file contain?</a:t>
            </a:r>
            <a:br>
              <a:rPr lang="en-US" dirty="0"/>
            </a:br>
            <a:r>
              <a:rPr lang="en-US" b="0" i="0" dirty="0">
                <a:solidFill>
                  <a:srgbClr val="383838"/>
                </a:solidFill>
                <a:effectLst/>
                <a:latin typeface="Mulish"/>
              </a:rPr>
              <a:t>4). Locate the control file (YAML or JSON format) and open it. What kind of information does this file contain?</a:t>
            </a:r>
            <a:endParaRPr lang="en-US" dirty="0"/>
          </a:p>
        </p:txBody>
      </p:sp>
      <p:sp>
        <p:nvSpPr>
          <p:cNvPr id="4" name="Slide Number Placeholder 3">
            <a:extLst>
              <a:ext uri="{FF2B5EF4-FFF2-40B4-BE49-F238E27FC236}">
                <a16:creationId xmlns:a16="http://schemas.microsoft.com/office/drawing/2014/main" id="{B68FBD8A-BA03-F85A-598F-2837D7EB1875}"/>
              </a:ext>
            </a:extLst>
          </p:cNvPr>
          <p:cNvSpPr>
            <a:spLocks noGrp="1"/>
          </p:cNvSpPr>
          <p:nvPr>
            <p:ph type="sldNum" sz="quarter" idx="5"/>
          </p:nvPr>
        </p:nvSpPr>
        <p:spPr/>
        <p:txBody>
          <a:bodyPr/>
          <a:lstStyle/>
          <a:p>
            <a:fld id="{D9104375-74F5-8047-8871-259C1BCD0EB6}" type="slidenum">
              <a:rPr lang="en-US" smtClean="0"/>
              <a:t>21</a:t>
            </a:fld>
            <a:endParaRPr lang="en-US"/>
          </a:p>
        </p:txBody>
      </p:sp>
    </p:spTree>
    <p:extLst>
      <p:ext uri="{BB962C8B-B14F-4D97-AF65-F5344CB8AC3E}">
        <p14:creationId xmlns:p14="http://schemas.microsoft.com/office/powerpoint/2010/main" val="3857837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agriculture traits identifying causal genes for traits like plant yield are important for improving plant productivity. </a:t>
            </a:r>
          </a:p>
        </p:txBody>
      </p:sp>
      <p:sp>
        <p:nvSpPr>
          <p:cNvPr id="4" name="Slide Number Placeholder 3"/>
          <p:cNvSpPr>
            <a:spLocks noGrp="1"/>
          </p:cNvSpPr>
          <p:nvPr>
            <p:ph type="sldNum" sz="quarter" idx="5"/>
          </p:nvPr>
        </p:nvSpPr>
        <p:spPr/>
        <p:txBody>
          <a:bodyPr/>
          <a:lstStyle/>
          <a:p>
            <a:fld id="{D9104375-74F5-8047-8871-259C1BCD0EB6}" type="slidenum">
              <a:rPr lang="en-US" smtClean="0"/>
              <a:t>4</a:t>
            </a:fld>
            <a:endParaRPr lang="en-US"/>
          </a:p>
        </p:txBody>
      </p:sp>
    </p:spTree>
    <p:extLst>
      <p:ext uri="{BB962C8B-B14F-4D97-AF65-F5344CB8AC3E}">
        <p14:creationId xmlns:p14="http://schemas.microsoft.com/office/powerpoint/2010/main" val="21291063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QTL mapping in wild populations aims to characterize the genetic architecture of traits like birth weight. Environmental variance is high in wild, unmanipulated populations relative to experimental crosses, so the heritability of a trait will be lower than in an experimental population. Wild populations are good for characterizing allelic distribution and selection intensity.</a:t>
            </a:r>
          </a:p>
        </p:txBody>
      </p:sp>
      <p:sp>
        <p:nvSpPr>
          <p:cNvPr id="4" name="Slide Number Placeholder 3"/>
          <p:cNvSpPr>
            <a:spLocks noGrp="1"/>
          </p:cNvSpPr>
          <p:nvPr>
            <p:ph type="sldNum" sz="quarter" idx="5"/>
          </p:nvPr>
        </p:nvSpPr>
        <p:spPr/>
        <p:txBody>
          <a:bodyPr/>
          <a:lstStyle/>
          <a:p>
            <a:fld id="{D9104375-74F5-8047-8871-259C1BCD0EB6}" type="slidenum">
              <a:rPr lang="en-US" smtClean="0"/>
              <a:t>5</a:t>
            </a:fld>
            <a:endParaRPr lang="en-US"/>
          </a:p>
        </p:txBody>
      </p:sp>
    </p:spTree>
    <p:extLst>
      <p:ext uri="{BB962C8B-B14F-4D97-AF65-F5344CB8AC3E}">
        <p14:creationId xmlns:p14="http://schemas.microsoft.com/office/powerpoint/2010/main" val="1383669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Helvetica Neue" panose="02000503000000020004" pitchFamily="2" charset="0"/>
              </a:rPr>
              <a:t>Human populations could also be considered natural populations with high environmental variance much like that in a population of red deer. </a:t>
            </a:r>
          </a:p>
          <a:p>
            <a:r>
              <a:rPr lang="en-US" b="0" i="0" dirty="0">
                <a:solidFill>
                  <a:srgbClr val="333333"/>
                </a:solidFill>
                <a:effectLst/>
                <a:latin typeface="Helvetica Neue" panose="02000503000000020004" pitchFamily="2" charset="0"/>
              </a:rPr>
              <a:t>Human studies are very expensive and prone to being confounded by </a:t>
            </a:r>
            <a:r>
              <a:rPr lang="en-US" b="0" i="0" u="none" strike="noStrike" dirty="0">
                <a:solidFill>
                  <a:srgbClr val="337AB7"/>
                </a:solidFill>
                <a:effectLst/>
                <a:latin typeface="Helvetica Neue" panose="02000503000000020004" pitchFamily="2" charset="0"/>
                <a:hlinkClick r:id="rId3"/>
              </a:rPr>
              <a:t>population structure</a:t>
            </a:r>
            <a:r>
              <a:rPr lang="en-US" b="0" i="0" dirty="0">
                <a:solidFill>
                  <a:srgbClr val="333333"/>
                </a:solidFill>
                <a:effectLst/>
                <a:latin typeface="Helvetica Neue" panose="02000503000000020004" pitchFamily="2" charset="0"/>
              </a:rPr>
              <a:t> such that associations between genotype and phenotype are not necessarily causal. </a:t>
            </a:r>
            <a:endParaRPr lang="en-US" dirty="0"/>
          </a:p>
        </p:txBody>
      </p:sp>
      <p:sp>
        <p:nvSpPr>
          <p:cNvPr id="4" name="Slide Number Placeholder 3"/>
          <p:cNvSpPr>
            <a:spLocks noGrp="1"/>
          </p:cNvSpPr>
          <p:nvPr>
            <p:ph type="sldNum" sz="quarter" idx="5"/>
          </p:nvPr>
        </p:nvSpPr>
        <p:spPr/>
        <p:txBody>
          <a:bodyPr/>
          <a:lstStyle/>
          <a:p>
            <a:fld id="{D9104375-74F5-8047-8871-259C1BCD0EB6}" type="slidenum">
              <a:rPr lang="en-US" smtClean="0"/>
              <a:t>6</a:t>
            </a:fld>
            <a:endParaRPr lang="en-US"/>
          </a:p>
        </p:txBody>
      </p:sp>
    </p:spTree>
    <p:extLst>
      <p:ext uri="{BB962C8B-B14F-4D97-AF65-F5344CB8AC3E}">
        <p14:creationId xmlns:p14="http://schemas.microsoft.com/office/powerpoint/2010/main" val="2602726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Helvetica Neue" panose="02000503000000020004" pitchFamily="2" charset="0"/>
              </a:rPr>
              <a:t>Case-control studies are often confounded when hidden subpopulations with different allele frequencies and disease probabilities are present in the study.</a:t>
            </a:r>
          </a:p>
          <a:p>
            <a:r>
              <a:rPr lang="en-US" b="0" i="0" dirty="0">
                <a:solidFill>
                  <a:srgbClr val="333333"/>
                </a:solidFill>
                <a:effectLst/>
                <a:latin typeface="Helvetica Neue" panose="02000503000000020004" pitchFamily="2" charset="0"/>
              </a:rPr>
              <a:t>If the probability of the AA genotype in the overall population is 0.5 and the probability of disease also 0.5, you would expect the joint probability of AA genotype and disease to be 0.5 times 0.5 = 0.25. </a:t>
            </a:r>
          </a:p>
          <a:p>
            <a:r>
              <a:rPr lang="en-US" b="0" i="0" dirty="0">
                <a:solidFill>
                  <a:srgbClr val="333333"/>
                </a:solidFill>
                <a:effectLst/>
                <a:latin typeface="Helvetica Neue" panose="02000503000000020004" pitchFamily="2" charset="0"/>
              </a:rPr>
              <a:t>In fact this joint probability is much lower at only .09.</a:t>
            </a:r>
          </a:p>
          <a:p>
            <a:r>
              <a:rPr lang="en-US" b="0" i="0" dirty="0">
                <a:solidFill>
                  <a:srgbClr val="333333"/>
                </a:solidFill>
                <a:effectLst/>
                <a:latin typeface="Helvetica Neue" panose="02000503000000020004" pitchFamily="2" charset="0"/>
              </a:rPr>
              <a:t>The culprit is a hidden subpopulation with a high probability of disease but low probability of AA genotype.</a:t>
            </a:r>
          </a:p>
          <a:p>
            <a:r>
              <a:rPr lang="en-US" b="0" i="0" dirty="0">
                <a:solidFill>
                  <a:srgbClr val="333333"/>
                </a:solidFill>
                <a:effectLst/>
                <a:latin typeface="Helvetica Neue" panose="02000503000000020004" pitchFamily="2" charset="0"/>
              </a:rPr>
              <a:t>If a study sample includes an unknown subpopulation of Icelanders, for example, most of the cases will come from this unknown subpopulation that in this case has a high probability of disease but a low probability of having the AA genotype.</a:t>
            </a:r>
          </a:p>
          <a:p>
            <a:r>
              <a:rPr lang="en-US" b="0" i="0" dirty="0">
                <a:solidFill>
                  <a:srgbClr val="333333"/>
                </a:solidFill>
                <a:effectLst/>
                <a:latin typeface="Helvetica Neue" panose="02000503000000020004" pitchFamily="2" charset="0"/>
              </a:rPr>
              <a:t>The study will be confounded by population structure and the association between genotype and phenotype not causal.</a:t>
            </a:r>
            <a:endParaRPr lang="en-US" dirty="0"/>
          </a:p>
        </p:txBody>
      </p:sp>
      <p:sp>
        <p:nvSpPr>
          <p:cNvPr id="4" name="Slide Number Placeholder 3"/>
          <p:cNvSpPr>
            <a:spLocks noGrp="1"/>
          </p:cNvSpPr>
          <p:nvPr>
            <p:ph type="sldNum" sz="quarter" idx="5"/>
          </p:nvPr>
        </p:nvSpPr>
        <p:spPr/>
        <p:txBody>
          <a:bodyPr/>
          <a:lstStyle/>
          <a:p>
            <a:fld id="{D9104375-74F5-8047-8871-259C1BCD0EB6}" type="slidenum">
              <a:rPr lang="en-US" smtClean="0"/>
              <a:t>7</a:t>
            </a:fld>
            <a:endParaRPr lang="en-US"/>
          </a:p>
        </p:txBody>
      </p:sp>
    </p:spTree>
    <p:extLst>
      <p:ext uri="{BB962C8B-B14F-4D97-AF65-F5344CB8AC3E}">
        <p14:creationId xmlns:p14="http://schemas.microsoft.com/office/powerpoint/2010/main" val="982585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Helvetica Neue" panose="02000503000000020004" pitchFamily="2" charset="0"/>
              </a:rPr>
              <a:t>QTL mapping in experimental crosses requires two or more strains that differ genetically with regard to a phenotype of interest. </a:t>
            </a:r>
          </a:p>
          <a:p>
            <a:r>
              <a:rPr lang="en-US" b="0" i="0" dirty="0">
                <a:solidFill>
                  <a:srgbClr val="333333"/>
                </a:solidFill>
                <a:effectLst/>
                <a:latin typeface="Helvetica Neue" panose="02000503000000020004" pitchFamily="2" charset="0"/>
              </a:rPr>
              <a:t>Genetic markers, such as SNPs or microsatellites, distinguish between parental strains in the experimental cross.</a:t>
            </a:r>
          </a:p>
          <a:p>
            <a:r>
              <a:rPr lang="en-US" b="0" i="0" dirty="0">
                <a:solidFill>
                  <a:srgbClr val="333333"/>
                </a:solidFill>
                <a:effectLst/>
                <a:latin typeface="Helvetica Neue" panose="02000503000000020004" pitchFamily="2" charset="0"/>
              </a:rPr>
              <a:t>At lower right we see a marker indicating that this F2 is heterozygous at the marker, carrying one allele from each parental strain.</a:t>
            </a:r>
          </a:p>
          <a:p>
            <a:r>
              <a:rPr lang="en-US" b="0" i="0" dirty="0">
                <a:solidFill>
                  <a:srgbClr val="333333"/>
                </a:solidFill>
                <a:effectLst/>
                <a:latin typeface="Helvetica Neue" panose="02000503000000020004" pitchFamily="2" charset="0"/>
              </a:rPr>
              <a:t>Markers that are genetically linked to a phenotype will segregate more often with phenotype values (high or low values, for example), while unlinked markers will not be significantly associated with the phenotype. </a:t>
            </a:r>
          </a:p>
          <a:p>
            <a:r>
              <a:rPr lang="en-US" b="0" i="0" dirty="0">
                <a:solidFill>
                  <a:srgbClr val="333333"/>
                </a:solidFill>
                <a:effectLst/>
                <a:latin typeface="Helvetica Neue" panose="02000503000000020004" pitchFamily="2" charset="0"/>
              </a:rPr>
              <a:t>The markers themselves might be associated with the phenotype but are not causal.</a:t>
            </a:r>
          </a:p>
          <a:p>
            <a:r>
              <a:rPr lang="en-US" b="0" i="0" dirty="0">
                <a:solidFill>
                  <a:srgbClr val="333333"/>
                </a:solidFill>
                <a:effectLst/>
                <a:latin typeface="Helvetica Neue" panose="02000503000000020004" pitchFamily="2" charset="0"/>
              </a:rPr>
              <a:t> Rather, markers may be associated with the phenotype through linkage to nearby QTL. </a:t>
            </a:r>
          </a:p>
          <a:p>
            <a:r>
              <a:rPr lang="en-US" b="0" i="0" dirty="0">
                <a:solidFill>
                  <a:srgbClr val="333333"/>
                </a:solidFill>
                <a:effectLst/>
                <a:latin typeface="Helvetica Neue" panose="02000503000000020004" pitchFamily="2" charset="0"/>
              </a:rPr>
              <a:t>They serve as signposts indicating the neighborhood of a QTL that influences a phenotype. </a:t>
            </a:r>
          </a:p>
          <a:p>
            <a:r>
              <a:rPr lang="en-US" b="0" i="0" dirty="0">
                <a:solidFill>
                  <a:srgbClr val="333333"/>
                </a:solidFill>
                <a:effectLst/>
                <a:latin typeface="Helvetica Neue" panose="02000503000000020004" pitchFamily="2" charset="0"/>
              </a:rPr>
              <a:t>Covariates such as sex or diet can also influence the phenotype.</a:t>
            </a:r>
            <a:endParaRPr lang="en-US" dirty="0"/>
          </a:p>
        </p:txBody>
      </p:sp>
      <p:sp>
        <p:nvSpPr>
          <p:cNvPr id="4" name="Slide Number Placeholder 3"/>
          <p:cNvSpPr>
            <a:spLocks noGrp="1"/>
          </p:cNvSpPr>
          <p:nvPr>
            <p:ph type="sldNum" sz="quarter" idx="5"/>
          </p:nvPr>
        </p:nvSpPr>
        <p:spPr/>
        <p:txBody>
          <a:bodyPr/>
          <a:lstStyle/>
          <a:p>
            <a:fld id="{D9104375-74F5-8047-8871-259C1BCD0EB6}" type="slidenum">
              <a:rPr lang="en-US" smtClean="0"/>
              <a:t>8</a:t>
            </a:fld>
            <a:endParaRPr lang="en-US"/>
          </a:p>
        </p:txBody>
      </p:sp>
    </p:spTree>
    <p:extLst>
      <p:ext uri="{BB962C8B-B14F-4D97-AF65-F5344CB8AC3E}">
        <p14:creationId xmlns:p14="http://schemas.microsoft.com/office/powerpoint/2010/main" val="207603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170605-6C23-1838-3D14-FF7F643B98D8}"/>
            </a:ext>
          </a:extLst>
        </p:cNvPr>
        <p:cNvGrpSpPr/>
        <p:nvPr/>
      </p:nvGrpSpPr>
      <p:grpSpPr>
        <a:xfrm>
          <a:off x="0" y="0"/>
          <a:ext cx="0" cy="0"/>
          <a:chOff x="0" y="0"/>
          <a:chExt cx="0" cy="0"/>
        </a:xfrm>
      </p:grpSpPr>
      <p:sp>
        <p:nvSpPr>
          <p:cNvPr id="6146" name="Slide Image Placeholder 1">
            <a:extLst>
              <a:ext uri="{FF2B5EF4-FFF2-40B4-BE49-F238E27FC236}">
                <a16:creationId xmlns:a16="http://schemas.microsoft.com/office/drawing/2014/main" id="{3A7BB8D9-9496-9754-F6AB-4B2E0D247358}"/>
              </a:ext>
            </a:extLst>
          </p:cNvPr>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a:extLst>
              <a:ext uri="{FF2B5EF4-FFF2-40B4-BE49-F238E27FC236}">
                <a16:creationId xmlns:a16="http://schemas.microsoft.com/office/drawing/2014/main" id="{EF9ABA9D-CA7E-4729-6612-2C2E477A146A}"/>
              </a:ext>
            </a:extLst>
          </p:cNvPr>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In the last part of this course we will explore </a:t>
            </a:r>
          </a:p>
          <a:p>
            <a:pPr marL="0" lvl="0" indent="0"/>
            <a:endParaRPr lang="en-US" altLang="en-US" b="1" dirty="0">
              <a:latin typeface="Arial" pitchFamily="34" charset="0"/>
              <a:ea typeface="Arial" pitchFamily="34" charset="0"/>
            </a:endParaRPr>
          </a:p>
          <a:p>
            <a:pPr marL="0" lvl="0" indent="0"/>
            <a:endParaRPr lang="en-US" altLang="en-US" b="1" dirty="0">
              <a:latin typeface="Arial" pitchFamily="34" charset="0"/>
              <a:ea typeface="Arial" pitchFamily="34" charset="0"/>
            </a:endParaRPr>
          </a:p>
          <a:p>
            <a:pPr marL="0" lvl="0" indent="0"/>
            <a:r>
              <a:rPr lang="en-US" altLang="en-US" b="1" dirty="0">
                <a:latin typeface="Arial" pitchFamily="34" charset="0"/>
                <a:ea typeface="Arial" pitchFamily="34" charset="0"/>
              </a:rPr>
              <a:t>Figure 6  </a:t>
            </a:r>
            <a:r>
              <a:rPr lang="en-US" altLang="en-US" dirty="0">
                <a:latin typeface="Arial" pitchFamily="34" charset="0"/>
                <a:ea typeface="Arial" pitchFamily="34" charset="0"/>
              </a:rPr>
              <a:t>Change in plasma cholesterol has a significant QTL on chromosome 3. </a:t>
            </a:r>
          </a:p>
          <a:p>
            <a:pPr marL="0" lvl="0" indent="0"/>
            <a:r>
              <a:rPr lang="en-US" altLang="en-US" dirty="0">
                <a:latin typeface="Arial" pitchFamily="34" charset="0"/>
                <a:ea typeface="Arial" pitchFamily="34" charset="0"/>
              </a:rPr>
              <a:t>(A) Genome-wide scan for change in cholesterol from 7 to 18 weeks of age. Colored lines show permutation-derived significance thresholds at P = 0.05 (red), P = 0.10 (orange), and P = 0.63 (yellow). </a:t>
            </a:r>
          </a:p>
          <a:p>
            <a:pPr marL="0" lvl="0" indent="0"/>
            <a:r>
              <a:rPr lang="en-US" altLang="en-US" dirty="0">
                <a:latin typeface="Arial" pitchFamily="34" charset="0"/>
                <a:ea typeface="Arial" pitchFamily="34" charset="0"/>
              </a:rPr>
              <a:t>(B) The eight coefficients of the QTL model show the effects on the phenotype contributed by each founder haplotype on chr 3. </a:t>
            </a:r>
          </a:p>
          <a:p>
            <a:pPr marL="0" lvl="0" indent="0"/>
            <a:r>
              <a:rPr lang="en-US" altLang="en-US" dirty="0">
                <a:latin typeface="Arial" pitchFamily="34" charset="0"/>
                <a:ea typeface="Arial" pitchFamily="34" charset="0"/>
              </a:rPr>
              <a:t>(C) QTL plot for the chr 3 locus. Shading identifies a two-LOD support interval. Dashed line is maximum LOD −2. </a:t>
            </a:r>
          </a:p>
          <a:p>
            <a:pPr marL="0" lvl="0" indent="0"/>
            <a:r>
              <a:rPr lang="en-US" altLang="en-US" dirty="0">
                <a:latin typeface="Arial" pitchFamily="34" charset="0"/>
                <a:ea typeface="Arial" pitchFamily="34" charset="0"/>
              </a:rPr>
              <a:t>(D) Expansion of the two-LOD support interval containing 11 genes. A heatmap of the QTL P-value is shown above the gene locations with SNP locations indicated by orange vertical bars. The scale of significance (red most significant) is shown on the left. The seven Sanger SNPs that match the founder effect pattern are marked beneath the heat map with carats (^); five of these cluster upstream of Foxo1.
</a:t>
            </a:r>
          </a:p>
          <a:p>
            <a:pPr marL="0" lvl="0" indent="0"/>
            <a:r>
              <a:rPr lang="en-US" altLang="en-US" dirty="0">
                <a:latin typeface="Arial" pitchFamily="34" charset="0"/>
                <a:ea typeface="Arial" pitchFamily="34" charset="0"/>
              </a:rPr>
              <a:t>Unless provided in the caption above, the following copyright applies to the content of this slide: © Genetics 2012 This article is published and distributed under the terms of the Oxford University Press, Standard Journals Publication Model (https://</a:t>
            </a:r>
            <a:r>
              <a:rPr lang="en-US" altLang="en-US" dirty="0" err="1">
                <a:latin typeface="Arial" pitchFamily="34" charset="0"/>
                <a:ea typeface="Arial" pitchFamily="34" charset="0"/>
              </a:rPr>
              <a:t>academic.oup.com</a:t>
            </a:r>
            <a:r>
              <a:rPr lang="en-US" altLang="en-US" dirty="0">
                <a:latin typeface="Arial" pitchFamily="34" charset="0"/>
                <a:ea typeface="Arial" pitchFamily="34" charset="0"/>
              </a:rPr>
              <a:t>/journals/pages/</a:t>
            </a:r>
            <a:r>
              <a:rPr lang="en-US" altLang="en-US" dirty="0" err="1">
                <a:latin typeface="Arial" pitchFamily="34" charset="0"/>
                <a:ea typeface="Arial" pitchFamily="34" charset="0"/>
              </a:rPr>
              <a:t>open_access</a:t>
            </a:r>
            <a:r>
              <a:rPr lang="en-US" altLang="en-US" dirty="0">
                <a:latin typeface="Arial" pitchFamily="34" charset="0"/>
                <a:ea typeface="Arial" pitchFamily="34" charset="0"/>
              </a:rPr>
              <a:t>/</a:t>
            </a:r>
            <a:r>
              <a:rPr lang="en-US" altLang="en-US" dirty="0" err="1">
                <a:latin typeface="Arial" pitchFamily="34" charset="0"/>
                <a:ea typeface="Arial" pitchFamily="34" charset="0"/>
              </a:rPr>
              <a:t>funder_policies</a:t>
            </a:r>
            <a:r>
              <a:rPr lang="en-US" altLang="en-US" dirty="0">
                <a:latin typeface="Arial" pitchFamily="34" charset="0"/>
                <a:ea typeface="Arial" pitchFamily="34" charset="0"/>
              </a:rPr>
              <a:t>/chorus/</a:t>
            </a:r>
            <a:r>
              <a:rPr lang="en-US" altLang="en-US" dirty="0" err="1">
                <a:latin typeface="Arial" pitchFamily="34" charset="0"/>
                <a:ea typeface="Arial" pitchFamily="34" charset="0"/>
              </a:rPr>
              <a:t>standard_publication_model</a:t>
            </a:r>
            <a:r>
              <a:rPr lang="en-US" altLang="en-US" dirty="0">
                <a:latin typeface="Arial" pitchFamily="34" charset="0"/>
                <a:ea typeface="Arial" pitchFamily="34" charset="0"/>
              </a:rPr>
              <a:t>)</a:t>
            </a:r>
          </a:p>
        </p:txBody>
      </p:sp>
      <p:sp>
        <p:nvSpPr>
          <p:cNvPr id="6148" name="Slide Number Placeholder 3">
            <a:extLst>
              <a:ext uri="{FF2B5EF4-FFF2-40B4-BE49-F238E27FC236}">
                <a16:creationId xmlns:a16="http://schemas.microsoft.com/office/drawing/2014/main" id="{C3866AA8-7016-C501-7D64-A21D7E637B75}"/>
              </a:ext>
            </a:extLst>
          </p:cNvPr>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27D3BED8-6438-40F7-97A6-C358727D74DA}" type="slidenum">
              <a:rPr lang="en-US" altLang="en-US" sz="1200"/>
              <a:t>9</a:t>
            </a:fld>
            <a:endParaRPr lang="en-US" altLang="en-US" sz="1200"/>
          </a:p>
        </p:txBody>
      </p:sp>
    </p:spTree>
    <p:extLst>
      <p:ext uri="{BB962C8B-B14F-4D97-AF65-F5344CB8AC3E}">
        <p14:creationId xmlns:p14="http://schemas.microsoft.com/office/powerpoint/2010/main" val="33898658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qtl</a:t>
            </a:r>
            <a:r>
              <a:rPr lang="en-US" dirty="0"/>
              <a:t> mapping workflow starts with genotypes and a genetic map.</a:t>
            </a:r>
          </a:p>
          <a:p>
            <a:r>
              <a:rPr lang="en-US" dirty="0"/>
              <a:t>From these data we calculate genotype probabilities, the probability of each genotype between typed markers.</a:t>
            </a:r>
          </a:p>
          <a:p>
            <a:r>
              <a:rPr lang="en-US" dirty="0"/>
              <a:t>We use the genotype probabilities to calculate a kinship matrix that describes the genetic relatedness between individuals in our data.</a:t>
            </a:r>
          </a:p>
          <a:p>
            <a:r>
              <a:rPr lang="en-US" dirty="0"/>
              <a:t>The kinship matrix, phenotypes, any covariates and an optional physical map are used to scan the genome for loci that explain phenotypic variation.</a:t>
            </a:r>
          </a:p>
          <a:p>
            <a:r>
              <a:rPr lang="en-US" dirty="0"/>
              <a:t>We find logarithm-of-odds (LOD) peaks within the genome scan to locate QTL.</a:t>
            </a:r>
          </a:p>
          <a:p>
            <a:r>
              <a:rPr lang="en-US" dirty="0"/>
              <a:t>A permutation test indicates how large a LOD score we can get just by random chance, so that we know how high a score needs to be to considered significant.</a:t>
            </a:r>
          </a:p>
          <a:p>
            <a:r>
              <a:rPr lang="en-US" dirty="0"/>
              <a:t>We estimate the effects of the QTL on the phenotype and finally identify any SNPs in the QTL.</a:t>
            </a:r>
          </a:p>
          <a:p>
            <a:r>
              <a:rPr lang="en-US" dirty="0"/>
              <a:t>What isn’t shown here are some new developments in this lesson: an introduction to expression QTL (</a:t>
            </a:r>
            <a:r>
              <a:rPr lang="en-US" dirty="0" err="1"/>
              <a:t>eQTL</a:t>
            </a:r>
            <a:r>
              <a:rPr lang="en-US" dirty="0"/>
              <a:t>) and mediation analysis.</a:t>
            </a:r>
          </a:p>
        </p:txBody>
      </p:sp>
      <p:sp>
        <p:nvSpPr>
          <p:cNvPr id="4" name="Slide Number Placeholder 3"/>
          <p:cNvSpPr>
            <a:spLocks noGrp="1"/>
          </p:cNvSpPr>
          <p:nvPr>
            <p:ph type="sldNum" sz="quarter" idx="5"/>
          </p:nvPr>
        </p:nvSpPr>
        <p:spPr/>
        <p:txBody>
          <a:bodyPr/>
          <a:lstStyle/>
          <a:p>
            <a:fld id="{D9104375-74F5-8047-8871-259C1BCD0EB6}" type="slidenum">
              <a:rPr lang="en-US" smtClean="0"/>
              <a:t>10</a:t>
            </a:fld>
            <a:endParaRPr lang="en-US"/>
          </a:p>
        </p:txBody>
      </p:sp>
    </p:spTree>
    <p:extLst>
      <p:ext uri="{BB962C8B-B14F-4D97-AF65-F5344CB8AC3E}">
        <p14:creationId xmlns:p14="http://schemas.microsoft.com/office/powerpoint/2010/main" val="7427174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BB3C16D-D77C-5944-8A2A-E19BADECFFCD}"/>
              </a:ext>
            </a:extLst>
          </p:cNvPr>
          <p:cNvSpPr/>
          <p:nvPr userDrawn="1"/>
        </p:nvSpPr>
        <p:spPr>
          <a:xfrm>
            <a:off x="-1" y="0"/>
            <a:ext cx="9144001" cy="5143500"/>
          </a:xfrm>
          <a:prstGeom prst="rect">
            <a:avLst/>
          </a:prstGeom>
          <a:solidFill>
            <a:srgbClr val="04A7F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nvGrpSpPr>
          <p:cNvPr id="2" name="Group 1">
            <a:extLst>
              <a:ext uri="{FF2B5EF4-FFF2-40B4-BE49-F238E27FC236}">
                <a16:creationId xmlns:a16="http://schemas.microsoft.com/office/drawing/2014/main" id="{2C0ED023-0724-5548-845A-698E872DAD97}"/>
              </a:ext>
            </a:extLst>
          </p:cNvPr>
          <p:cNvGrpSpPr/>
          <p:nvPr userDrawn="1"/>
        </p:nvGrpSpPr>
        <p:grpSpPr>
          <a:xfrm>
            <a:off x="-1" y="1"/>
            <a:ext cx="9149554" cy="4953294"/>
            <a:chOff x="-1" y="1"/>
            <a:chExt cx="9149554" cy="4953294"/>
          </a:xfrm>
        </p:grpSpPr>
        <p:sp>
          <p:nvSpPr>
            <p:cNvPr id="4" name="Rectangle 3">
              <a:extLst>
                <a:ext uri="{FF2B5EF4-FFF2-40B4-BE49-F238E27FC236}">
                  <a16:creationId xmlns:a16="http://schemas.microsoft.com/office/drawing/2014/main" id="{4EFF2342-1D95-A747-A08C-62D587BA173E}"/>
                </a:ext>
              </a:extLst>
            </p:cNvPr>
            <p:cNvSpPr/>
            <p:nvPr userDrawn="1"/>
          </p:nvSpPr>
          <p:spPr>
            <a:xfrm>
              <a:off x="-1" y="1"/>
              <a:ext cx="9149554" cy="40752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solidFill>
                  <a:schemeClr val="bg1"/>
                </a:solidFill>
              </a:endParaRPr>
            </a:p>
          </p:txBody>
        </p:sp>
        <p:sp>
          <p:nvSpPr>
            <p:cNvPr id="5" name="Right Triangle 4">
              <a:extLst>
                <a:ext uri="{FF2B5EF4-FFF2-40B4-BE49-F238E27FC236}">
                  <a16:creationId xmlns:a16="http://schemas.microsoft.com/office/drawing/2014/main" id="{9CA7E7F0-FBD3-C645-923B-A98052BCB48A}"/>
                </a:ext>
              </a:extLst>
            </p:cNvPr>
            <p:cNvSpPr/>
            <p:nvPr userDrawn="1"/>
          </p:nvSpPr>
          <p:spPr>
            <a:xfrm rot="10800000">
              <a:off x="2228851" y="4063037"/>
              <a:ext cx="694760" cy="890258"/>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pic>
        <p:nvPicPr>
          <p:cNvPr id="7" name="Picture 6">
            <a:extLst>
              <a:ext uri="{FF2B5EF4-FFF2-40B4-BE49-F238E27FC236}">
                <a16:creationId xmlns:a16="http://schemas.microsoft.com/office/drawing/2014/main" id="{8EB558F9-6D47-2E43-A114-2B132F4134F2}"/>
              </a:ext>
            </a:extLst>
          </p:cNvPr>
          <p:cNvPicPr>
            <a:picLocks noChangeAspect="1"/>
          </p:cNvPicPr>
          <p:nvPr userDrawn="1"/>
        </p:nvPicPr>
        <p:blipFill rotWithShape="1">
          <a:blip r:embed="rId2">
            <a:alphaModFix/>
          </a:blip>
          <a:srcRect l="-548" t="-1" r="1650" b="36354"/>
          <a:stretch/>
        </p:blipFill>
        <p:spPr>
          <a:xfrm>
            <a:off x="293373" y="4296635"/>
            <a:ext cx="1929924" cy="502577"/>
          </a:xfrm>
          <a:prstGeom prst="rect">
            <a:avLst/>
          </a:prstGeom>
        </p:spPr>
      </p:pic>
      <p:sp>
        <p:nvSpPr>
          <p:cNvPr id="14" name="Text Placeholder 12">
            <a:extLst>
              <a:ext uri="{FF2B5EF4-FFF2-40B4-BE49-F238E27FC236}">
                <a16:creationId xmlns:a16="http://schemas.microsoft.com/office/drawing/2014/main" id="{A6DE765C-6549-EE43-961E-4B0FD8381F41}"/>
              </a:ext>
            </a:extLst>
          </p:cNvPr>
          <p:cNvSpPr>
            <a:spLocks noGrp="1"/>
          </p:cNvSpPr>
          <p:nvPr>
            <p:ph type="body" sz="quarter" idx="11" hasCustomPrompt="1"/>
          </p:nvPr>
        </p:nvSpPr>
        <p:spPr>
          <a:xfrm>
            <a:off x="3212326" y="4204778"/>
            <a:ext cx="5820355" cy="686290"/>
          </a:xfrm>
          <a:prstGeom prst="rect">
            <a:avLst/>
          </a:prstGeom>
        </p:spPr>
        <p:txBody>
          <a:bodyPr/>
          <a:lstStyle>
            <a:lvl1pPr marL="0" marR="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sz="2000">
                <a:solidFill>
                  <a:schemeClr val="bg1"/>
                </a:solidFill>
                <a:latin typeface="Arial" panose="020B0604020202020204" pitchFamily="34" charset="0"/>
                <a:cs typeface="Arial" panose="020B0604020202020204" pitchFamily="34" charset="0"/>
              </a:defRPr>
            </a:lvl1pPr>
          </a:lstStyle>
          <a:p>
            <a:pPr lvl="0"/>
            <a:r>
              <a:rPr lang="en-US" dirty="0"/>
              <a:t>Arial Speaker Names </a:t>
            </a:r>
            <a:r>
              <a:rPr lang="en-US" dirty="0" err="1"/>
              <a:t>CanGoHere</a:t>
            </a:r>
            <a:r>
              <a:rPr lang="en-US" dirty="0"/>
              <a:t>, Ph.D. </a:t>
            </a:r>
            <a:r>
              <a:rPr lang="en-US" dirty="0" err="1"/>
              <a:t>20pt</a:t>
            </a:r>
            <a:endParaRPr lang="en-US" dirty="0"/>
          </a:p>
          <a:p>
            <a:pPr marL="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Speaker Names </a:t>
            </a:r>
            <a:r>
              <a:rPr lang="en-US" dirty="0" err="1"/>
              <a:t>CanGoHere</a:t>
            </a:r>
            <a:r>
              <a:rPr lang="en-US" dirty="0"/>
              <a:t>, Ph.D. </a:t>
            </a:r>
            <a:r>
              <a:rPr lang="en-US" dirty="0" err="1"/>
              <a:t>20pt</a:t>
            </a:r>
            <a:endParaRPr lang="en-US" dirty="0"/>
          </a:p>
        </p:txBody>
      </p:sp>
      <p:sp>
        <p:nvSpPr>
          <p:cNvPr id="16" name="Text Placeholder 15">
            <a:extLst>
              <a:ext uri="{FF2B5EF4-FFF2-40B4-BE49-F238E27FC236}">
                <a16:creationId xmlns:a16="http://schemas.microsoft.com/office/drawing/2014/main" id="{0E9A6EAF-8274-F548-89DF-87A1754092B8}"/>
              </a:ext>
            </a:extLst>
          </p:cNvPr>
          <p:cNvSpPr>
            <a:spLocks noGrp="1"/>
          </p:cNvSpPr>
          <p:nvPr>
            <p:ph type="body" sz="quarter" idx="12" hasCustomPrompt="1"/>
          </p:nvPr>
        </p:nvSpPr>
        <p:spPr>
          <a:xfrm>
            <a:off x="509477" y="840036"/>
            <a:ext cx="8125044" cy="2690812"/>
          </a:xfrm>
          <a:prstGeom prst="rect">
            <a:avLst/>
          </a:prstGeom>
        </p:spPr>
        <p:txBody>
          <a:bodyPr/>
          <a:lstStyle>
            <a:lvl1pPr marL="0" indent="0" fontAlgn="t" hangingPunct="0">
              <a:buNone/>
              <a:defRPr sz="6600" b="1">
                <a:solidFill>
                  <a:schemeClr val="tx2"/>
                </a:solidFill>
              </a:defRPr>
            </a:lvl1pPr>
            <a:lvl2pPr>
              <a:buNone/>
              <a:defRPr/>
            </a:lvl2pPr>
            <a:lvl3pPr>
              <a:buNone/>
              <a:defRPr/>
            </a:lvl3pPr>
            <a:lvl4pPr>
              <a:buNone/>
              <a:defRPr/>
            </a:lvl4pPr>
            <a:lvl5pPr>
              <a:buNone/>
              <a:defRPr/>
            </a:lvl5pPr>
          </a:lstStyle>
          <a:p>
            <a:pPr lvl="0"/>
            <a:r>
              <a:rPr lang="en-US" dirty="0"/>
              <a:t>TITLE GOES HERE, </a:t>
            </a:r>
            <a:r>
              <a:rPr lang="en-US" dirty="0" err="1"/>
              <a:t>66PT</a:t>
            </a:r>
            <a:r>
              <a:rPr lang="en-US" dirty="0"/>
              <a:t> BOLD ALL CAPS</a:t>
            </a:r>
          </a:p>
        </p:txBody>
      </p:sp>
    </p:spTree>
    <p:extLst>
      <p:ext uri="{BB962C8B-B14F-4D97-AF65-F5344CB8AC3E}">
        <p14:creationId xmlns:p14="http://schemas.microsoft.com/office/powerpoint/2010/main" val="2861736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Reverse w/Logo and P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D8B1AB6-107A-FC40-81F8-F5F0BF764E01}"/>
              </a:ext>
            </a:extLst>
          </p:cNvPr>
          <p:cNvSpPr/>
          <p:nvPr userDrawn="1"/>
        </p:nvSpPr>
        <p:spPr>
          <a:xfrm>
            <a:off x="-1" y="0"/>
            <a:ext cx="9144001" cy="5143500"/>
          </a:xfrm>
          <a:prstGeom prst="rect">
            <a:avLst/>
          </a:prstGeom>
          <a:solidFill>
            <a:srgbClr val="04A7F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5" name="TextBox 4">
            <a:extLst>
              <a:ext uri="{FF2B5EF4-FFF2-40B4-BE49-F238E27FC236}">
                <a16:creationId xmlns:a16="http://schemas.microsoft.com/office/drawing/2014/main" id="{4BB8BA16-A01E-6C4B-AF7E-83685A6DA858}"/>
              </a:ext>
            </a:extLst>
          </p:cNvPr>
          <p:cNvSpPr txBox="1"/>
          <p:nvPr userDrawn="1"/>
        </p:nvSpPr>
        <p:spPr>
          <a:xfrm>
            <a:off x="8737044" y="4845329"/>
            <a:ext cx="369133" cy="253916"/>
          </a:xfrm>
          <a:prstGeom prst="rect">
            <a:avLst/>
          </a:prstGeom>
          <a:noFill/>
        </p:spPr>
        <p:txBody>
          <a:bodyPr wrap="square" rtlCol="0">
            <a:spAutoFit/>
          </a:bodyPr>
          <a:lstStyle/>
          <a:p>
            <a:fld id="{6625A8D5-DBAF-8845-9299-98FFBA23C9BF}" type="slidenum">
              <a:rPr lang="en-US" sz="1050" smtClean="0">
                <a:solidFill>
                  <a:schemeClr val="bg1"/>
                </a:solidFill>
                <a:latin typeface="Arial" panose="020B0604020202020204" pitchFamily="34" charset="0"/>
                <a:cs typeface="Arial" panose="020B0604020202020204" pitchFamily="34" charset="0"/>
              </a:rPr>
              <a:pPr/>
              <a:t>‹#›</a:t>
            </a:fld>
            <a:endParaRPr lang="en-US" sz="1050" dirty="0">
              <a:solidFill>
                <a:schemeClr val="bg1"/>
              </a:solidFill>
              <a:latin typeface="Arial" panose="020B0604020202020204" pitchFamily="34" charset="0"/>
              <a:cs typeface="Arial" panose="020B0604020202020204" pitchFamily="34" charset="0"/>
            </a:endParaRPr>
          </a:p>
        </p:txBody>
      </p:sp>
      <p:pic>
        <p:nvPicPr>
          <p:cNvPr id="8" name="Picture 7" descr="A picture containing drawing&#10;&#10;Description automatically generated">
            <a:extLst>
              <a:ext uri="{FF2B5EF4-FFF2-40B4-BE49-F238E27FC236}">
                <a16:creationId xmlns:a16="http://schemas.microsoft.com/office/drawing/2014/main" id="{98D39A21-D547-8E47-8541-02563ACACE11}"/>
              </a:ext>
            </a:extLst>
          </p:cNvPr>
          <p:cNvPicPr>
            <a:picLocks noChangeAspect="1"/>
          </p:cNvPicPr>
          <p:nvPr userDrawn="1"/>
        </p:nvPicPr>
        <p:blipFill rotWithShape="1">
          <a:blip r:embed="rId2"/>
          <a:srcRect r="52093" b="44023"/>
          <a:stretch/>
        </p:blipFill>
        <p:spPr>
          <a:xfrm>
            <a:off x="7933098" y="4868846"/>
            <a:ext cx="400532" cy="189378"/>
          </a:xfrm>
          <a:prstGeom prst="rect">
            <a:avLst/>
          </a:prstGeom>
        </p:spPr>
      </p:pic>
      <p:sp>
        <p:nvSpPr>
          <p:cNvPr id="12" name="Text Placeholder 9">
            <a:extLst>
              <a:ext uri="{FF2B5EF4-FFF2-40B4-BE49-F238E27FC236}">
                <a16:creationId xmlns:a16="http://schemas.microsoft.com/office/drawing/2014/main" id="{261D507F-1DE9-E647-80C8-23A1E174E606}"/>
              </a:ext>
            </a:extLst>
          </p:cNvPr>
          <p:cNvSpPr>
            <a:spLocks noGrp="1"/>
          </p:cNvSpPr>
          <p:nvPr>
            <p:ph type="body" sz="quarter" idx="15" hasCustomPrompt="1"/>
          </p:nvPr>
        </p:nvSpPr>
        <p:spPr>
          <a:xfrm>
            <a:off x="243802" y="420688"/>
            <a:ext cx="8379204" cy="2998496"/>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
        <p:nvSpPr>
          <p:cNvPr id="13" name="Text Placeholder 9">
            <a:extLst>
              <a:ext uri="{FF2B5EF4-FFF2-40B4-BE49-F238E27FC236}">
                <a16:creationId xmlns:a16="http://schemas.microsoft.com/office/drawing/2014/main" id="{8B85E179-AE34-114A-B730-EB6BBB640869}"/>
              </a:ext>
            </a:extLst>
          </p:cNvPr>
          <p:cNvSpPr>
            <a:spLocks noGrp="1"/>
          </p:cNvSpPr>
          <p:nvPr>
            <p:ph type="body" sz="quarter" idx="14" hasCustomPrompt="1"/>
          </p:nvPr>
        </p:nvSpPr>
        <p:spPr>
          <a:xfrm>
            <a:off x="243802" y="3708400"/>
            <a:ext cx="8379204" cy="635994"/>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solidFill>
                  <a:schemeClr val="bg1"/>
                </a:solidFill>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Black or white text will work on this slide.</a:t>
            </a:r>
          </a:p>
        </p:txBody>
      </p:sp>
      <p:grpSp>
        <p:nvGrpSpPr>
          <p:cNvPr id="4" name="Group 3">
            <a:extLst>
              <a:ext uri="{FF2B5EF4-FFF2-40B4-BE49-F238E27FC236}">
                <a16:creationId xmlns:a16="http://schemas.microsoft.com/office/drawing/2014/main" id="{A90DF424-4452-5E42-B67E-61BED4724973}"/>
              </a:ext>
            </a:extLst>
          </p:cNvPr>
          <p:cNvGrpSpPr/>
          <p:nvPr userDrawn="1"/>
        </p:nvGrpSpPr>
        <p:grpSpPr>
          <a:xfrm>
            <a:off x="0" y="4774698"/>
            <a:ext cx="9144000" cy="289217"/>
            <a:chOff x="0" y="4774698"/>
            <a:chExt cx="9144000" cy="289217"/>
          </a:xfrm>
        </p:grpSpPr>
        <p:sp>
          <p:nvSpPr>
            <p:cNvPr id="6" name="Rectangle 5">
              <a:extLst>
                <a:ext uri="{FF2B5EF4-FFF2-40B4-BE49-F238E27FC236}">
                  <a16:creationId xmlns:a16="http://schemas.microsoft.com/office/drawing/2014/main" id="{C777F7B7-955E-D148-BF38-A0444C01890E}"/>
                </a:ext>
              </a:extLst>
            </p:cNvPr>
            <p:cNvSpPr/>
            <p:nvPr userDrawn="1"/>
          </p:nvSpPr>
          <p:spPr>
            <a:xfrm>
              <a:off x="0" y="4774698"/>
              <a:ext cx="9144000" cy="342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schemeClr val="bg1"/>
                </a:solidFill>
              </a:endParaRPr>
            </a:p>
          </p:txBody>
        </p:sp>
        <p:sp>
          <p:nvSpPr>
            <p:cNvPr id="21" name="Right Triangle 20">
              <a:extLst>
                <a:ext uri="{FF2B5EF4-FFF2-40B4-BE49-F238E27FC236}">
                  <a16:creationId xmlns:a16="http://schemas.microsoft.com/office/drawing/2014/main" id="{F77EB197-BDC9-5C4F-9A19-305E6B2572AE}"/>
                </a:ext>
              </a:extLst>
            </p:cNvPr>
            <p:cNvSpPr/>
            <p:nvPr userDrawn="1"/>
          </p:nvSpPr>
          <p:spPr>
            <a:xfrm rot="10800000">
              <a:off x="8432742" y="4791842"/>
              <a:ext cx="232934" cy="272073"/>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spTree>
    <p:extLst>
      <p:ext uri="{BB962C8B-B14F-4D97-AF65-F5344CB8AC3E}">
        <p14:creationId xmlns:p14="http://schemas.microsoft.com/office/powerpoint/2010/main" val="2619848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Blue w/Title">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C1A86A79-BBBF-9F47-BE20-D086898B2B92}"/>
              </a:ext>
            </a:extLst>
          </p:cNvPr>
          <p:cNvSpPr>
            <a:spLocks noGrp="1"/>
          </p:cNvSpPr>
          <p:nvPr>
            <p:ph type="body" sz="quarter" idx="12" hasCustomPrompt="1"/>
          </p:nvPr>
        </p:nvSpPr>
        <p:spPr>
          <a:xfrm>
            <a:off x="5350086" y="4873270"/>
            <a:ext cx="3793914" cy="145424"/>
          </a:xfrm>
          <a:prstGeom prst="rect">
            <a:avLst/>
          </a:prstGeom>
        </p:spPr>
        <p:txBody>
          <a:bodyPr wrap="square" tIns="0" bIns="0" anchor="t">
            <a:spAutoFit/>
          </a:bodyPr>
          <a:lstStyle>
            <a:lvl1pPr>
              <a:buNone/>
              <a:defRPr sz="1050">
                <a:solidFill>
                  <a:schemeClr val="bg2"/>
                </a:solidFill>
              </a:defRPr>
            </a:lvl1pPr>
          </a:lstStyle>
          <a:p>
            <a:pPr lvl="0"/>
            <a:r>
              <a:rPr lang="en-US" dirty="0"/>
              <a:t>PRESENTATION TITLE OR NICKNAME CAN LIVE HERE</a:t>
            </a:r>
          </a:p>
        </p:txBody>
      </p:sp>
      <p:sp>
        <p:nvSpPr>
          <p:cNvPr id="9" name="Text Placeholder 9">
            <a:extLst>
              <a:ext uri="{FF2B5EF4-FFF2-40B4-BE49-F238E27FC236}">
                <a16:creationId xmlns:a16="http://schemas.microsoft.com/office/drawing/2014/main" id="{AB1799E8-F88F-CF48-A5D6-023D8C509F44}"/>
              </a:ext>
            </a:extLst>
          </p:cNvPr>
          <p:cNvSpPr>
            <a:spLocks noGrp="1"/>
          </p:cNvSpPr>
          <p:nvPr>
            <p:ph type="body" sz="quarter" idx="14" hasCustomPrompt="1"/>
          </p:nvPr>
        </p:nvSpPr>
        <p:spPr>
          <a:xfrm>
            <a:off x="243802" y="420687"/>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grpSp>
        <p:nvGrpSpPr>
          <p:cNvPr id="11" name="Group 10">
            <a:extLst>
              <a:ext uri="{FF2B5EF4-FFF2-40B4-BE49-F238E27FC236}">
                <a16:creationId xmlns:a16="http://schemas.microsoft.com/office/drawing/2014/main" id="{EA5F1A21-5988-E44E-A6DD-3653552CDDC6}"/>
              </a:ext>
            </a:extLst>
          </p:cNvPr>
          <p:cNvGrpSpPr/>
          <p:nvPr userDrawn="1"/>
        </p:nvGrpSpPr>
        <p:grpSpPr>
          <a:xfrm>
            <a:off x="0" y="4774698"/>
            <a:ext cx="9144000" cy="289217"/>
            <a:chOff x="0" y="4774698"/>
            <a:chExt cx="9144000" cy="289217"/>
          </a:xfrm>
          <a:solidFill>
            <a:schemeClr val="tx2"/>
          </a:solidFill>
        </p:grpSpPr>
        <p:sp>
          <p:nvSpPr>
            <p:cNvPr id="12" name="Rectangle 11">
              <a:extLst>
                <a:ext uri="{FF2B5EF4-FFF2-40B4-BE49-F238E27FC236}">
                  <a16:creationId xmlns:a16="http://schemas.microsoft.com/office/drawing/2014/main" id="{8AE7BFCD-002C-4B45-879D-7916F1C450CF}"/>
                </a:ext>
              </a:extLst>
            </p:cNvPr>
            <p:cNvSpPr/>
            <p:nvPr userDrawn="1"/>
          </p:nvSpPr>
          <p:spPr>
            <a:xfrm>
              <a:off x="0" y="4774698"/>
              <a:ext cx="9144000" cy="3428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schemeClr val="bg1"/>
                </a:solidFill>
              </a:endParaRPr>
            </a:p>
          </p:txBody>
        </p:sp>
        <p:sp>
          <p:nvSpPr>
            <p:cNvPr id="13" name="Right Triangle 12">
              <a:extLst>
                <a:ext uri="{FF2B5EF4-FFF2-40B4-BE49-F238E27FC236}">
                  <a16:creationId xmlns:a16="http://schemas.microsoft.com/office/drawing/2014/main" id="{6AA39ED9-5FB0-C04D-BFB7-BCF5BB076FAA}"/>
                </a:ext>
              </a:extLst>
            </p:cNvPr>
            <p:cNvSpPr/>
            <p:nvPr userDrawn="1"/>
          </p:nvSpPr>
          <p:spPr>
            <a:xfrm rot="10800000">
              <a:off x="5117152" y="4791842"/>
              <a:ext cx="232934" cy="272073"/>
            </a:xfrm>
            <a:prstGeom prst="r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p>
          </p:txBody>
        </p:sp>
      </p:grpSp>
    </p:spTree>
    <p:extLst>
      <p:ext uri="{BB962C8B-B14F-4D97-AF65-F5344CB8AC3E}">
        <p14:creationId xmlns:p14="http://schemas.microsoft.com/office/powerpoint/2010/main" val="9685857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Gray w/Title">
    <p:spTree>
      <p:nvGrpSpPr>
        <p:cNvPr id="1" name=""/>
        <p:cNvGrpSpPr/>
        <p:nvPr/>
      </p:nvGrpSpPr>
      <p:grpSpPr>
        <a:xfrm>
          <a:off x="0" y="0"/>
          <a:ext cx="0" cy="0"/>
          <a:chOff x="0" y="0"/>
          <a:chExt cx="0" cy="0"/>
        </a:xfrm>
      </p:grpSpPr>
      <p:sp>
        <p:nvSpPr>
          <p:cNvPr id="6" name="Text Placeholder 9">
            <a:extLst>
              <a:ext uri="{FF2B5EF4-FFF2-40B4-BE49-F238E27FC236}">
                <a16:creationId xmlns:a16="http://schemas.microsoft.com/office/drawing/2014/main" id="{BEC11415-CC79-BA4C-8B33-E63BD3059B79}"/>
              </a:ext>
            </a:extLst>
          </p:cNvPr>
          <p:cNvSpPr>
            <a:spLocks noGrp="1"/>
          </p:cNvSpPr>
          <p:nvPr>
            <p:ph type="body" sz="quarter" idx="12" hasCustomPrompt="1"/>
          </p:nvPr>
        </p:nvSpPr>
        <p:spPr>
          <a:xfrm>
            <a:off x="5350086" y="4873270"/>
            <a:ext cx="3793914" cy="145424"/>
          </a:xfrm>
          <a:prstGeom prst="rect">
            <a:avLst/>
          </a:prstGeom>
        </p:spPr>
        <p:txBody>
          <a:bodyPr wrap="square" tIns="0" bIns="0" anchor="t">
            <a:spAutoFit/>
          </a:bodyPr>
          <a:lstStyle>
            <a:lvl1pPr>
              <a:buNone/>
              <a:defRPr sz="1050">
                <a:solidFill>
                  <a:schemeClr val="tx2"/>
                </a:solidFill>
              </a:defRPr>
            </a:lvl1pPr>
          </a:lstStyle>
          <a:p>
            <a:pPr lvl="0"/>
            <a:r>
              <a:rPr lang="en-US" dirty="0"/>
              <a:t>PRESENTATION TITLE OR NICKNAME CAN LIVE HERE</a:t>
            </a:r>
          </a:p>
        </p:txBody>
      </p:sp>
      <p:sp>
        <p:nvSpPr>
          <p:cNvPr id="10" name="Text Placeholder 9">
            <a:extLst>
              <a:ext uri="{FF2B5EF4-FFF2-40B4-BE49-F238E27FC236}">
                <a16:creationId xmlns:a16="http://schemas.microsoft.com/office/drawing/2014/main" id="{64D2484A-DD0A-1541-BE82-E067DD9D82B0}"/>
              </a:ext>
            </a:extLst>
          </p:cNvPr>
          <p:cNvSpPr>
            <a:spLocks noGrp="1"/>
          </p:cNvSpPr>
          <p:nvPr>
            <p:ph type="body" sz="quarter" idx="14" hasCustomPrompt="1"/>
          </p:nvPr>
        </p:nvSpPr>
        <p:spPr>
          <a:xfrm>
            <a:off x="243802" y="420687"/>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grpSp>
        <p:nvGrpSpPr>
          <p:cNvPr id="11" name="Group 10">
            <a:extLst>
              <a:ext uri="{FF2B5EF4-FFF2-40B4-BE49-F238E27FC236}">
                <a16:creationId xmlns:a16="http://schemas.microsoft.com/office/drawing/2014/main" id="{88181AB7-30E6-134D-8B1A-87BBB9E6A7FC}"/>
              </a:ext>
            </a:extLst>
          </p:cNvPr>
          <p:cNvGrpSpPr/>
          <p:nvPr userDrawn="1"/>
        </p:nvGrpSpPr>
        <p:grpSpPr>
          <a:xfrm>
            <a:off x="0" y="4774698"/>
            <a:ext cx="9144000" cy="289217"/>
            <a:chOff x="0" y="4774698"/>
            <a:chExt cx="9144000" cy="289217"/>
          </a:xfrm>
          <a:solidFill>
            <a:schemeClr val="accent3"/>
          </a:solidFill>
        </p:grpSpPr>
        <p:sp>
          <p:nvSpPr>
            <p:cNvPr id="12" name="Rectangle 11">
              <a:extLst>
                <a:ext uri="{FF2B5EF4-FFF2-40B4-BE49-F238E27FC236}">
                  <a16:creationId xmlns:a16="http://schemas.microsoft.com/office/drawing/2014/main" id="{69C8275D-E747-054D-94B0-111D1CB84CAD}"/>
                </a:ext>
              </a:extLst>
            </p:cNvPr>
            <p:cNvSpPr/>
            <p:nvPr userDrawn="1"/>
          </p:nvSpPr>
          <p:spPr>
            <a:xfrm>
              <a:off x="0" y="4774698"/>
              <a:ext cx="9144000" cy="3428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schemeClr val="bg1"/>
                </a:solidFill>
              </a:endParaRPr>
            </a:p>
          </p:txBody>
        </p:sp>
        <p:sp>
          <p:nvSpPr>
            <p:cNvPr id="13" name="Right Triangle 12">
              <a:extLst>
                <a:ext uri="{FF2B5EF4-FFF2-40B4-BE49-F238E27FC236}">
                  <a16:creationId xmlns:a16="http://schemas.microsoft.com/office/drawing/2014/main" id="{D24F6C5E-08B7-D244-89C8-7FEBAC6566F0}"/>
                </a:ext>
              </a:extLst>
            </p:cNvPr>
            <p:cNvSpPr/>
            <p:nvPr userDrawn="1"/>
          </p:nvSpPr>
          <p:spPr>
            <a:xfrm rot="10800000">
              <a:off x="5117152" y="4791842"/>
              <a:ext cx="232934" cy="272073"/>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p>
          </p:txBody>
        </p:sp>
      </p:grpSp>
    </p:spTree>
    <p:extLst>
      <p:ext uri="{BB962C8B-B14F-4D97-AF65-F5344CB8AC3E}">
        <p14:creationId xmlns:p14="http://schemas.microsoft.com/office/powerpoint/2010/main" val="2595543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Reverse w/Titl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5AEA90-7157-4F49-AA66-146FE5E0DF81}"/>
              </a:ext>
            </a:extLst>
          </p:cNvPr>
          <p:cNvSpPr/>
          <p:nvPr userDrawn="1"/>
        </p:nvSpPr>
        <p:spPr>
          <a:xfrm>
            <a:off x="-1" y="0"/>
            <a:ext cx="9144001" cy="5143500"/>
          </a:xfrm>
          <a:prstGeom prst="rect">
            <a:avLst/>
          </a:prstGeom>
          <a:solidFill>
            <a:srgbClr val="04A7F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7" name="Text Placeholder 9">
            <a:extLst>
              <a:ext uri="{FF2B5EF4-FFF2-40B4-BE49-F238E27FC236}">
                <a16:creationId xmlns:a16="http://schemas.microsoft.com/office/drawing/2014/main" id="{B4226049-1010-6F40-9650-F897C24EB483}"/>
              </a:ext>
            </a:extLst>
          </p:cNvPr>
          <p:cNvSpPr>
            <a:spLocks noGrp="1"/>
          </p:cNvSpPr>
          <p:nvPr>
            <p:ph type="body" sz="quarter" idx="12" hasCustomPrompt="1"/>
          </p:nvPr>
        </p:nvSpPr>
        <p:spPr>
          <a:xfrm>
            <a:off x="5350086" y="4873270"/>
            <a:ext cx="3793914" cy="145424"/>
          </a:xfrm>
          <a:prstGeom prst="rect">
            <a:avLst/>
          </a:prstGeom>
        </p:spPr>
        <p:txBody>
          <a:bodyPr wrap="square" tIns="0" bIns="0" anchor="t">
            <a:spAutoFit/>
          </a:bodyPr>
          <a:lstStyle>
            <a:lvl1pPr>
              <a:buNone/>
              <a:defRPr sz="1050">
                <a:solidFill>
                  <a:schemeClr val="bg1"/>
                </a:solidFill>
              </a:defRPr>
            </a:lvl1pPr>
          </a:lstStyle>
          <a:p>
            <a:pPr lvl="0"/>
            <a:r>
              <a:rPr lang="en-US" dirty="0"/>
              <a:t>PRESENTATION TITLE OR NICKNAME CAN LIVE HERE</a:t>
            </a:r>
          </a:p>
        </p:txBody>
      </p:sp>
      <p:sp>
        <p:nvSpPr>
          <p:cNvPr id="11" name="Text Placeholder 9">
            <a:extLst>
              <a:ext uri="{FF2B5EF4-FFF2-40B4-BE49-F238E27FC236}">
                <a16:creationId xmlns:a16="http://schemas.microsoft.com/office/drawing/2014/main" id="{17877A8E-EC1F-174A-B87B-F4667FAF7845}"/>
              </a:ext>
            </a:extLst>
          </p:cNvPr>
          <p:cNvSpPr>
            <a:spLocks noGrp="1"/>
          </p:cNvSpPr>
          <p:nvPr>
            <p:ph type="body" sz="quarter" idx="15" hasCustomPrompt="1"/>
          </p:nvPr>
        </p:nvSpPr>
        <p:spPr>
          <a:xfrm>
            <a:off x="243802" y="420688"/>
            <a:ext cx="8379204" cy="2998496"/>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
        <p:nvSpPr>
          <p:cNvPr id="12" name="Text Placeholder 9">
            <a:extLst>
              <a:ext uri="{FF2B5EF4-FFF2-40B4-BE49-F238E27FC236}">
                <a16:creationId xmlns:a16="http://schemas.microsoft.com/office/drawing/2014/main" id="{F635E910-E75C-1243-BCB0-8B5324D73515}"/>
              </a:ext>
            </a:extLst>
          </p:cNvPr>
          <p:cNvSpPr>
            <a:spLocks noGrp="1"/>
          </p:cNvSpPr>
          <p:nvPr>
            <p:ph type="body" sz="quarter" idx="14" hasCustomPrompt="1"/>
          </p:nvPr>
        </p:nvSpPr>
        <p:spPr>
          <a:xfrm>
            <a:off x="243802" y="3708400"/>
            <a:ext cx="8379204" cy="635994"/>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solidFill>
                  <a:schemeClr val="bg1"/>
                </a:solidFill>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Black or white text will work on this slide.</a:t>
            </a:r>
          </a:p>
        </p:txBody>
      </p:sp>
      <p:grpSp>
        <p:nvGrpSpPr>
          <p:cNvPr id="13" name="Group 12">
            <a:extLst>
              <a:ext uri="{FF2B5EF4-FFF2-40B4-BE49-F238E27FC236}">
                <a16:creationId xmlns:a16="http://schemas.microsoft.com/office/drawing/2014/main" id="{7613807A-3481-494B-A9F2-109C84E15C7F}"/>
              </a:ext>
            </a:extLst>
          </p:cNvPr>
          <p:cNvGrpSpPr/>
          <p:nvPr userDrawn="1"/>
        </p:nvGrpSpPr>
        <p:grpSpPr>
          <a:xfrm>
            <a:off x="0" y="4774698"/>
            <a:ext cx="9144000" cy="289217"/>
            <a:chOff x="0" y="4774698"/>
            <a:chExt cx="9144000" cy="289217"/>
          </a:xfrm>
          <a:solidFill>
            <a:schemeClr val="bg1"/>
          </a:solidFill>
        </p:grpSpPr>
        <p:sp>
          <p:nvSpPr>
            <p:cNvPr id="14" name="Rectangle 13">
              <a:extLst>
                <a:ext uri="{FF2B5EF4-FFF2-40B4-BE49-F238E27FC236}">
                  <a16:creationId xmlns:a16="http://schemas.microsoft.com/office/drawing/2014/main" id="{B6576182-43F8-5344-A7CF-F91D8C93A746}"/>
                </a:ext>
              </a:extLst>
            </p:cNvPr>
            <p:cNvSpPr/>
            <p:nvPr userDrawn="1"/>
          </p:nvSpPr>
          <p:spPr>
            <a:xfrm>
              <a:off x="0" y="4774698"/>
              <a:ext cx="9144000" cy="3428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schemeClr val="bg1"/>
                </a:solidFill>
              </a:endParaRPr>
            </a:p>
          </p:txBody>
        </p:sp>
        <p:sp>
          <p:nvSpPr>
            <p:cNvPr id="15" name="Right Triangle 14">
              <a:extLst>
                <a:ext uri="{FF2B5EF4-FFF2-40B4-BE49-F238E27FC236}">
                  <a16:creationId xmlns:a16="http://schemas.microsoft.com/office/drawing/2014/main" id="{82E4CADD-2929-7F4D-AA9E-4DCBBE0B0B40}"/>
                </a:ext>
              </a:extLst>
            </p:cNvPr>
            <p:cNvSpPr/>
            <p:nvPr userDrawn="1"/>
          </p:nvSpPr>
          <p:spPr>
            <a:xfrm rot="10800000">
              <a:off x="5117152" y="4791842"/>
              <a:ext cx="232934" cy="272073"/>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p>
          </p:txBody>
        </p:sp>
      </p:grpSp>
    </p:spTree>
    <p:extLst>
      <p:ext uri="{BB962C8B-B14F-4D97-AF65-F5344CB8AC3E}">
        <p14:creationId xmlns:p14="http://schemas.microsoft.com/office/powerpoint/2010/main" val="14493395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lue w/JAX name">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0A3A372-4204-3B48-A733-FC0AE9A49035}"/>
              </a:ext>
            </a:extLst>
          </p:cNvPr>
          <p:cNvGrpSpPr/>
          <p:nvPr userDrawn="1"/>
        </p:nvGrpSpPr>
        <p:grpSpPr>
          <a:xfrm>
            <a:off x="0" y="4774698"/>
            <a:ext cx="9144000" cy="289217"/>
            <a:chOff x="0" y="4774698"/>
            <a:chExt cx="9144000" cy="289217"/>
          </a:xfrm>
        </p:grpSpPr>
        <p:grpSp>
          <p:nvGrpSpPr>
            <p:cNvPr id="2" name="Group 1">
              <a:extLst>
                <a:ext uri="{FF2B5EF4-FFF2-40B4-BE49-F238E27FC236}">
                  <a16:creationId xmlns:a16="http://schemas.microsoft.com/office/drawing/2014/main" id="{733DA902-A421-5943-96E0-9E29B96ABB1A}"/>
                </a:ext>
              </a:extLst>
            </p:cNvPr>
            <p:cNvGrpSpPr/>
            <p:nvPr userDrawn="1"/>
          </p:nvGrpSpPr>
          <p:grpSpPr>
            <a:xfrm>
              <a:off x="0" y="4774698"/>
              <a:ext cx="9144000" cy="289217"/>
              <a:chOff x="0" y="4774698"/>
              <a:chExt cx="9144000" cy="289217"/>
            </a:xfrm>
          </p:grpSpPr>
          <p:sp>
            <p:nvSpPr>
              <p:cNvPr id="3" name="Rectangle 2">
                <a:extLst>
                  <a:ext uri="{FF2B5EF4-FFF2-40B4-BE49-F238E27FC236}">
                    <a16:creationId xmlns:a16="http://schemas.microsoft.com/office/drawing/2014/main" id="{B71CD138-D925-094D-9960-C24AC278DA0B}"/>
                  </a:ext>
                </a:extLst>
              </p:cNvPr>
              <p:cNvSpPr/>
              <p:nvPr userDrawn="1"/>
            </p:nvSpPr>
            <p:spPr>
              <a:xfrm>
                <a:off x="0" y="4774698"/>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5" name="Right Triangle 4">
                <a:extLst>
                  <a:ext uri="{FF2B5EF4-FFF2-40B4-BE49-F238E27FC236}">
                    <a16:creationId xmlns:a16="http://schemas.microsoft.com/office/drawing/2014/main" id="{DF62F2D2-65C0-8F42-ADBB-022705B0FDA4}"/>
                  </a:ext>
                </a:extLst>
              </p:cNvPr>
              <p:cNvSpPr/>
              <p:nvPr userDrawn="1"/>
            </p:nvSpPr>
            <p:spPr>
              <a:xfrm rot="10800000" flipH="1">
                <a:off x="2225844" y="4791842"/>
                <a:ext cx="232934" cy="272073"/>
              </a:xfrm>
              <a:prstGeom prst="rtTriangle">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sp>
          <p:nvSpPr>
            <p:cNvPr id="10" name="TextBox 9">
              <a:extLst>
                <a:ext uri="{FF2B5EF4-FFF2-40B4-BE49-F238E27FC236}">
                  <a16:creationId xmlns:a16="http://schemas.microsoft.com/office/drawing/2014/main" id="{C5897DAB-8B45-E641-A42A-09B9B0341AAC}"/>
                </a:ext>
              </a:extLst>
            </p:cNvPr>
            <p:cNvSpPr txBox="1"/>
            <p:nvPr userDrawn="1"/>
          </p:nvSpPr>
          <p:spPr>
            <a:xfrm>
              <a:off x="0" y="4865191"/>
              <a:ext cx="2225843" cy="161583"/>
            </a:xfrm>
            <a:prstGeom prst="rect">
              <a:avLst/>
            </a:prstGeom>
            <a:noFill/>
          </p:spPr>
          <p:txBody>
            <a:bodyPr wrap="square" tIns="0" bIns="0" rtlCol="0" anchor="t">
              <a:spAutoFit/>
            </a:bodyPr>
            <a:lstStyle/>
            <a:p>
              <a:pPr algn="ctr"/>
              <a:r>
                <a:rPr lang="en-US" sz="1050" b="1" dirty="0">
                  <a:solidFill>
                    <a:schemeClr val="bg2"/>
                  </a:solidFill>
                  <a:latin typeface="Arial" panose="020B0604020202020204" pitchFamily="34" charset="0"/>
                  <a:cs typeface="Arial" panose="020B0604020202020204" pitchFamily="34" charset="0"/>
                </a:rPr>
                <a:t>THE JACKSON LABORATORY</a:t>
              </a:r>
              <a:endParaRPr lang="en-US" sz="1050" dirty="0">
                <a:solidFill>
                  <a:schemeClr val="bg2"/>
                </a:solidFill>
                <a:latin typeface="Arial" panose="020B0604020202020204" pitchFamily="34" charset="0"/>
                <a:cs typeface="Arial" panose="020B0604020202020204" pitchFamily="34" charset="0"/>
              </a:endParaRPr>
            </a:p>
          </p:txBody>
        </p:sp>
      </p:grpSp>
      <p:sp>
        <p:nvSpPr>
          <p:cNvPr id="12" name="Text Placeholder 9">
            <a:extLst>
              <a:ext uri="{FF2B5EF4-FFF2-40B4-BE49-F238E27FC236}">
                <a16:creationId xmlns:a16="http://schemas.microsoft.com/office/drawing/2014/main" id="{21562516-8970-ED4B-AE49-269793DF1C11}"/>
              </a:ext>
            </a:extLst>
          </p:cNvPr>
          <p:cNvSpPr>
            <a:spLocks noGrp="1"/>
          </p:cNvSpPr>
          <p:nvPr>
            <p:ph type="body" sz="quarter" idx="14" hasCustomPrompt="1"/>
          </p:nvPr>
        </p:nvSpPr>
        <p:spPr>
          <a:xfrm>
            <a:off x="243802" y="420687"/>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Tree>
    <p:extLst>
      <p:ext uri="{BB962C8B-B14F-4D97-AF65-F5344CB8AC3E}">
        <p14:creationId xmlns:p14="http://schemas.microsoft.com/office/powerpoint/2010/main" val="39034737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ay w/JAX nam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A6D8E88-4631-3948-8660-0ADFD25145C9}"/>
              </a:ext>
            </a:extLst>
          </p:cNvPr>
          <p:cNvGrpSpPr/>
          <p:nvPr userDrawn="1"/>
        </p:nvGrpSpPr>
        <p:grpSpPr>
          <a:xfrm>
            <a:off x="0" y="4774698"/>
            <a:ext cx="9144000" cy="289217"/>
            <a:chOff x="0" y="4774698"/>
            <a:chExt cx="9144000" cy="289217"/>
          </a:xfrm>
        </p:grpSpPr>
        <p:grpSp>
          <p:nvGrpSpPr>
            <p:cNvPr id="2" name="Group 1">
              <a:extLst>
                <a:ext uri="{FF2B5EF4-FFF2-40B4-BE49-F238E27FC236}">
                  <a16:creationId xmlns:a16="http://schemas.microsoft.com/office/drawing/2014/main" id="{B6926067-3E3A-834B-B491-CF0EA645AD3D}"/>
                </a:ext>
              </a:extLst>
            </p:cNvPr>
            <p:cNvGrpSpPr/>
            <p:nvPr userDrawn="1"/>
          </p:nvGrpSpPr>
          <p:grpSpPr>
            <a:xfrm>
              <a:off x="0" y="4774698"/>
              <a:ext cx="9144000" cy="289217"/>
              <a:chOff x="0" y="4774698"/>
              <a:chExt cx="9144000" cy="289217"/>
            </a:xfrm>
          </p:grpSpPr>
          <p:sp>
            <p:nvSpPr>
              <p:cNvPr id="3" name="Rectangle 2">
                <a:extLst>
                  <a:ext uri="{FF2B5EF4-FFF2-40B4-BE49-F238E27FC236}">
                    <a16:creationId xmlns:a16="http://schemas.microsoft.com/office/drawing/2014/main" id="{927BC769-C362-0943-8EC8-3BEC86470703}"/>
                  </a:ext>
                </a:extLst>
              </p:cNvPr>
              <p:cNvSpPr/>
              <p:nvPr userDrawn="1"/>
            </p:nvSpPr>
            <p:spPr>
              <a:xfrm>
                <a:off x="0" y="4774698"/>
                <a:ext cx="9144000" cy="34289"/>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5" name="Right Triangle 4">
                <a:extLst>
                  <a:ext uri="{FF2B5EF4-FFF2-40B4-BE49-F238E27FC236}">
                    <a16:creationId xmlns:a16="http://schemas.microsoft.com/office/drawing/2014/main" id="{7C9338C1-2689-C542-9BD4-BBC7FC4767B8}"/>
                  </a:ext>
                </a:extLst>
              </p:cNvPr>
              <p:cNvSpPr/>
              <p:nvPr userDrawn="1"/>
            </p:nvSpPr>
            <p:spPr>
              <a:xfrm rot="10800000" flipH="1">
                <a:off x="2225844" y="4791842"/>
                <a:ext cx="232934" cy="272073"/>
              </a:xfrm>
              <a:prstGeom prst="rtTriangl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sp>
          <p:nvSpPr>
            <p:cNvPr id="9" name="TextBox 8">
              <a:extLst>
                <a:ext uri="{FF2B5EF4-FFF2-40B4-BE49-F238E27FC236}">
                  <a16:creationId xmlns:a16="http://schemas.microsoft.com/office/drawing/2014/main" id="{A1603361-7093-8F4C-A457-AC0C5DBE3478}"/>
                </a:ext>
              </a:extLst>
            </p:cNvPr>
            <p:cNvSpPr txBox="1"/>
            <p:nvPr userDrawn="1"/>
          </p:nvSpPr>
          <p:spPr>
            <a:xfrm>
              <a:off x="0" y="4865191"/>
              <a:ext cx="2225843" cy="161583"/>
            </a:xfrm>
            <a:prstGeom prst="rect">
              <a:avLst/>
            </a:prstGeom>
            <a:noFill/>
          </p:spPr>
          <p:txBody>
            <a:bodyPr wrap="square" tIns="0" bIns="0" rtlCol="0" anchor="t">
              <a:spAutoFit/>
            </a:bodyPr>
            <a:lstStyle/>
            <a:p>
              <a:pPr algn="ctr"/>
              <a:r>
                <a:rPr lang="en-US" sz="1050" b="1" dirty="0">
                  <a:solidFill>
                    <a:schemeClr val="tx2"/>
                  </a:solidFill>
                  <a:latin typeface="Arial" panose="020B0604020202020204" pitchFamily="34" charset="0"/>
                  <a:cs typeface="Arial" panose="020B0604020202020204" pitchFamily="34" charset="0"/>
                </a:rPr>
                <a:t>THE JACKSON LABORATORY</a:t>
              </a:r>
              <a:endParaRPr lang="en-US" sz="1050" dirty="0">
                <a:solidFill>
                  <a:schemeClr val="tx2"/>
                </a:solidFill>
                <a:latin typeface="Arial" panose="020B0604020202020204" pitchFamily="34" charset="0"/>
                <a:cs typeface="Arial" panose="020B0604020202020204" pitchFamily="34" charset="0"/>
              </a:endParaRPr>
            </a:p>
          </p:txBody>
        </p:sp>
      </p:grpSp>
      <p:sp>
        <p:nvSpPr>
          <p:cNvPr id="10" name="Text Placeholder 9">
            <a:extLst>
              <a:ext uri="{FF2B5EF4-FFF2-40B4-BE49-F238E27FC236}">
                <a16:creationId xmlns:a16="http://schemas.microsoft.com/office/drawing/2014/main" id="{8743CDD0-2208-DE41-9BCC-3B428BE8A70D}"/>
              </a:ext>
            </a:extLst>
          </p:cNvPr>
          <p:cNvSpPr>
            <a:spLocks noGrp="1"/>
          </p:cNvSpPr>
          <p:nvPr>
            <p:ph type="body" sz="quarter" idx="14" hasCustomPrompt="1"/>
          </p:nvPr>
        </p:nvSpPr>
        <p:spPr>
          <a:xfrm>
            <a:off x="243802" y="420687"/>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Tree>
    <p:extLst>
      <p:ext uri="{BB962C8B-B14F-4D97-AF65-F5344CB8AC3E}">
        <p14:creationId xmlns:p14="http://schemas.microsoft.com/office/powerpoint/2010/main" val="20395851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Reverse w/JAX nam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A6F271-C725-2C4D-B082-15BC7DE40D25}"/>
              </a:ext>
            </a:extLst>
          </p:cNvPr>
          <p:cNvSpPr/>
          <p:nvPr userDrawn="1"/>
        </p:nvSpPr>
        <p:spPr>
          <a:xfrm>
            <a:off x="-1" y="0"/>
            <a:ext cx="9144001" cy="5143500"/>
          </a:xfrm>
          <a:prstGeom prst="rect">
            <a:avLst/>
          </a:prstGeom>
          <a:solidFill>
            <a:srgbClr val="04A7F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nvGrpSpPr>
          <p:cNvPr id="3" name="Group 2">
            <a:extLst>
              <a:ext uri="{FF2B5EF4-FFF2-40B4-BE49-F238E27FC236}">
                <a16:creationId xmlns:a16="http://schemas.microsoft.com/office/drawing/2014/main" id="{8ED74923-8072-3946-BF6E-7F0445BFDA22}"/>
              </a:ext>
            </a:extLst>
          </p:cNvPr>
          <p:cNvGrpSpPr/>
          <p:nvPr userDrawn="1"/>
        </p:nvGrpSpPr>
        <p:grpSpPr>
          <a:xfrm>
            <a:off x="0" y="4774698"/>
            <a:ext cx="9144000" cy="289217"/>
            <a:chOff x="0" y="4774698"/>
            <a:chExt cx="9144000" cy="289217"/>
          </a:xfrm>
        </p:grpSpPr>
        <p:grpSp>
          <p:nvGrpSpPr>
            <p:cNvPr id="2" name="Group 1">
              <a:extLst>
                <a:ext uri="{FF2B5EF4-FFF2-40B4-BE49-F238E27FC236}">
                  <a16:creationId xmlns:a16="http://schemas.microsoft.com/office/drawing/2014/main" id="{091AAD2B-1AED-9A41-88CA-02DDB614B029}"/>
                </a:ext>
              </a:extLst>
            </p:cNvPr>
            <p:cNvGrpSpPr/>
            <p:nvPr userDrawn="1"/>
          </p:nvGrpSpPr>
          <p:grpSpPr>
            <a:xfrm>
              <a:off x="0" y="4774698"/>
              <a:ext cx="9144000" cy="289217"/>
              <a:chOff x="0" y="4774698"/>
              <a:chExt cx="9144000" cy="289217"/>
            </a:xfrm>
          </p:grpSpPr>
          <p:sp>
            <p:nvSpPr>
              <p:cNvPr id="10" name="Rectangle 9">
                <a:extLst>
                  <a:ext uri="{FF2B5EF4-FFF2-40B4-BE49-F238E27FC236}">
                    <a16:creationId xmlns:a16="http://schemas.microsoft.com/office/drawing/2014/main" id="{A4E413CA-0523-3649-B537-FE5ACD420F76}"/>
                  </a:ext>
                </a:extLst>
              </p:cNvPr>
              <p:cNvSpPr/>
              <p:nvPr userDrawn="1"/>
            </p:nvSpPr>
            <p:spPr>
              <a:xfrm>
                <a:off x="0" y="4774698"/>
                <a:ext cx="9144000" cy="342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2" name="Right Triangle 11">
                <a:extLst>
                  <a:ext uri="{FF2B5EF4-FFF2-40B4-BE49-F238E27FC236}">
                    <a16:creationId xmlns:a16="http://schemas.microsoft.com/office/drawing/2014/main" id="{489BD0B7-57DE-C949-A735-BE3D547A3BF4}"/>
                  </a:ext>
                </a:extLst>
              </p:cNvPr>
              <p:cNvSpPr/>
              <p:nvPr userDrawn="1"/>
            </p:nvSpPr>
            <p:spPr>
              <a:xfrm rot="10800000" flipH="1">
                <a:off x="2225844" y="4791842"/>
                <a:ext cx="232934" cy="272073"/>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sp>
          <p:nvSpPr>
            <p:cNvPr id="13" name="TextBox 12">
              <a:extLst>
                <a:ext uri="{FF2B5EF4-FFF2-40B4-BE49-F238E27FC236}">
                  <a16:creationId xmlns:a16="http://schemas.microsoft.com/office/drawing/2014/main" id="{214418C5-B5FF-9D43-B9BE-358726B5EA2A}"/>
                </a:ext>
              </a:extLst>
            </p:cNvPr>
            <p:cNvSpPr txBox="1"/>
            <p:nvPr userDrawn="1"/>
          </p:nvSpPr>
          <p:spPr>
            <a:xfrm>
              <a:off x="0" y="4865191"/>
              <a:ext cx="2225843" cy="161583"/>
            </a:xfrm>
            <a:prstGeom prst="rect">
              <a:avLst/>
            </a:prstGeom>
            <a:noFill/>
          </p:spPr>
          <p:txBody>
            <a:bodyPr wrap="square" tIns="0" bIns="0" rtlCol="0" anchor="t">
              <a:spAutoFit/>
            </a:bodyPr>
            <a:lstStyle/>
            <a:p>
              <a:pPr algn="ctr"/>
              <a:r>
                <a:rPr lang="en-US" sz="1050" b="1" dirty="0">
                  <a:solidFill>
                    <a:schemeClr val="bg1"/>
                  </a:solidFill>
                  <a:latin typeface="Arial" panose="020B0604020202020204" pitchFamily="34" charset="0"/>
                  <a:cs typeface="Arial" panose="020B0604020202020204" pitchFamily="34" charset="0"/>
                </a:rPr>
                <a:t>THE JACKSON LABORATORY</a:t>
              </a:r>
              <a:endParaRPr lang="en-US" sz="1050" dirty="0">
                <a:solidFill>
                  <a:schemeClr val="bg1"/>
                </a:solidFill>
                <a:latin typeface="Arial" panose="020B0604020202020204" pitchFamily="34" charset="0"/>
                <a:cs typeface="Arial" panose="020B0604020202020204" pitchFamily="34" charset="0"/>
              </a:endParaRPr>
            </a:p>
          </p:txBody>
        </p:sp>
      </p:grpSp>
      <p:sp>
        <p:nvSpPr>
          <p:cNvPr id="18" name="Text Placeholder 9">
            <a:extLst>
              <a:ext uri="{FF2B5EF4-FFF2-40B4-BE49-F238E27FC236}">
                <a16:creationId xmlns:a16="http://schemas.microsoft.com/office/drawing/2014/main" id="{6D84452F-2E44-6C4A-9D53-C0E9C297CE8F}"/>
              </a:ext>
            </a:extLst>
          </p:cNvPr>
          <p:cNvSpPr>
            <a:spLocks noGrp="1"/>
          </p:cNvSpPr>
          <p:nvPr>
            <p:ph type="body" sz="quarter" idx="15" hasCustomPrompt="1"/>
          </p:nvPr>
        </p:nvSpPr>
        <p:spPr>
          <a:xfrm>
            <a:off x="243802" y="420688"/>
            <a:ext cx="8379204" cy="2998496"/>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
        <p:nvSpPr>
          <p:cNvPr id="19" name="Text Placeholder 9">
            <a:extLst>
              <a:ext uri="{FF2B5EF4-FFF2-40B4-BE49-F238E27FC236}">
                <a16:creationId xmlns:a16="http://schemas.microsoft.com/office/drawing/2014/main" id="{9BB09F22-22FC-E843-8B89-4987E9EC97F2}"/>
              </a:ext>
            </a:extLst>
          </p:cNvPr>
          <p:cNvSpPr>
            <a:spLocks noGrp="1"/>
          </p:cNvSpPr>
          <p:nvPr>
            <p:ph type="body" sz="quarter" idx="14" hasCustomPrompt="1"/>
          </p:nvPr>
        </p:nvSpPr>
        <p:spPr>
          <a:xfrm>
            <a:off x="243802" y="3708400"/>
            <a:ext cx="8379204" cy="635994"/>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solidFill>
                  <a:schemeClr val="bg1"/>
                </a:solidFill>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Black or white text will work on this slide.</a:t>
            </a:r>
          </a:p>
        </p:txBody>
      </p:sp>
    </p:spTree>
    <p:extLst>
      <p:ext uri="{BB962C8B-B14F-4D97-AF65-F5344CB8AC3E}">
        <p14:creationId xmlns:p14="http://schemas.microsoft.com/office/powerpoint/2010/main" val="4505867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JAX Informational Slide">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080703B-DC8B-6945-A0EC-208449BB3160}"/>
              </a:ext>
            </a:extLst>
          </p:cNvPr>
          <p:cNvGrpSpPr/>
          <p:nvPr userDrawn="1"/>
        </p:nvGrpSpPr>
        <p:grpSpPr>
          <a:xfrm>
            <a:off x="0" y="1252629"/>
            <a:ext cx="9144000" cy="349928"/>
            <a:chOff x="0" y="1252629"/>
            <a:chExt cx="9144000" cy="349928"/>
          </a:xfrm>
        </p:grpSpPr>
        <p:sp>
          <p:nvSpPr>
            <p:cNvPr id="3" name="Rectangle 2">
              <a:extLst>
                <a:ext uri="{FF2B5EF4-FFF2-40B4-BE49-F238E27FC236}">
                  <a16:creationId xmlns:a16="http://schemas.microsoft.com/office/drawing/2014/main" id="{629F9AAE-43FC-E14B-ACEA-331CF6545456}"/>
                </a:ext>
              </a:extLst>
            </p:cNvPr>
            <p:cNvSpPr/>
            <p:nvPr userDrawn="1"/>
          </p:nvSpPr>
          <p:spPr>
            <a:xfrm>
              <a:off x="0" y="1252629"/>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4" name="Right Triangle 3">
              <a:extLst>
                <a:ext uri="{FF2B5EF4-FFF2-40B4-BE49-F238E27FC236}">
                  <a16:creationId xmlns:a16="http://schemas.microsoft.com/office/drawing/2014/main" id="{3E7A331B-7026-1E47-BD4D-FE2B7AE0A468}"/>
                </a:ext>
              </a:extLst>
            </p:cNvPr>
            <p:cNvSpPr/>
            <p:nvPr userDrawn="1"/>
          </p:nvSpPr>
          <p:spPr>
            <a:xfrm rot="10800000">
              <a:off x="3217068" y="1269773"/>
              <a:ext cx="284911" cy="332784"/>
            </a:xfrm>
            <a:prstGeom prst="rtTriangle">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pic>
        <p:nvPicPr>
          <p:cNvPr id="5" name="Picture 4">
            <a:extLst>
              <a:ext uri="{FF2B5EF4-FFF2-40B4-BE49-F238E27FC236}">
                <a16:creationId xmlns:a16="http://schemas.microsoft.com/office/drawing/2014/main" id="{F623F9D7-AD2E-564F-9B08-FFA7BB1C03F9}"/>
              </a:ext>
            </a:extLst>
          </p:cNvPr>
          <p:cNvPicPr>
            <a:picLocks noChangeAspect="1"/>
          </p:cNvPicPr>
          <p:nvPr userDrawn="1"/>
        </p:nvPicPr>
        <p:blipFill rotWithShape="1">
          <a:blip r:embed="rId2"/>
          <a:srcRect l="-8405" t="-28146" r="-9101" b="-22219"/>
          <a:stretch/>
        </p:blipFill>
        <p:spPr>
          <a:xfrm>
            <a:off x="0" y="44192"/>
            <a:ext cx="3707601" cy="1154649"/>
          </a:xfrm>
          <a:prstGeom prst="rect">
            <a:avLst/>
          </a:prstGeom>
        </p:spPr>
      </p:pic>
      <p:sp>
        <p:nvSpPr>
          <p:cNvPr id="6" name="TextBox 5">
            <a:extLst>
              <a:ext uri="{FF2B5EF4-FFF2-40B4-BE49-F238E27FC236}">
                <a16:creationId xmlns:a16="http://schemas.microsoft.com/office/drawing/2014/main" id="{F75C272B-A03F-2543-AE09-4AD1BB58E51C}"/>
              </a:ext>
            </a:extLst>
          </p:cNvPr>
          <p:cNvSpPr txBox="1"/>
          <p:nvPr userDrawn="1"/>
        </p:nvSpPr>
        <p:spPr>
          <a:xfrm>
            <a:off x="3599189" y="1438030"/>
            <a:ext cx="5275034" cy="3000821"/>
          </a:xfrm>
          <a:prstGeom prst="rect">
            <a:avLst/>
          </a:prstGeom>
          <a:noFill/>
        </p:spPr>
        <p:txBody>
          <a:bodyPr wrap="square" rtlCol="0">
            <a:spAutoFit/>
          </a:bodyPr>
          <a:lstStyle/>
          <a:p>
            <a:r>
              <a:rPr lang="en-US" sz="2100" dirty="0">
                <a:solidFill>
                  <a:srgbClr val="7C7C7C"/>
                </a:solidFill>
                <a:latin typeface="Arial" panose="020B0604020202020204" pitchFamily="34" charset="0"/>
                <a:cs typeface="Arial" panose="020B0604020202020204" pitchFamily="34" charset="0"/>
              </a:rPr>
              <a:t>The Jackson Laboratory is an independent, nonprofit biomedical research institution with a mission to discover precise genomic solutions for disease and empower the global biomedical community in the shared quest to improve human health. </a:t>
            </a:r>
          </a:p>
          <a:p>
            <a:endParaRPr lang="en-US" sz="2100" dirty="0">
              <a:solidFill>
                <a:srgbClr val="7C7C7C"/>
              </a:solidFill>
              <a:latin typeface="Arial" panose="020B0604020202020204" pitchFamily="34" charset="0"/>
              <a:cs typeface="Arial" panose="020B0604020202020204" pitchFamily="34" charset="0"/>
            </a:endParaRPr>
          </a:p>
          <a:p>
            <a:r>
              <a:rPr lang="en-US" sz="2100" dirty="0">
                <a:solidFill>
                  <a:srgbClr val="7C7C7C"/>
                </a:solidFill>
                <a:latin typeface="Arial" panose="020B0604020202020204" pitchFamily="34" charset="0"/>
                <a:cs typeface="Arial" panose="020B0604020202020204" pitchFamily="34" charset="0"/>
              </a:rPr>
              <a:t>Learn more at </a:t>
            </a:r>
            <a:r>
              <a:rPr lang="en-US" sz="2100" b="1" i="1" dirty="0" err="1">
                <a:solidFill>
                  <a:srgbClr val="7C7C7C"/>
                </a:solidFill>
                <a:latin typeface="Arial" panose="020B0604020202020204" pitchFamily="34" charset="0"/>
                <a:cs typeface="Arial" panose="020B0604020202020204" pitchFamily="34" charset="0"/>
              </a:rPr>
              <a:t>www.jax.org</a:t>
            </a:r>
            <a:r>
              <a:rPr lang="en-US" sz="2100" dirty="0">
                <a:solidFill>
                  <a:srgbClr val="7C7C7C"/>
                </a:solidFill>
                <a:latin typeface="Arial" panose="020B0604020202020204" pitchFamily="34" charset="0"/>
                <a:cs typeface="Arial" panose="020B0604020202020204" pitchFamily="34" charset="0"/>
              </a:rPr>
              <a:t>.</a:t>
            </a:r>
          </a:p>
        </p:txBody>
      </p:sp>
      <p:pic>
        <p:nvPicPr>
          <p:cNvPr id="7" name="Picture 6" descr="A picture containing mirror, drawing, clock&#10;&#10;Description automatically generated">
            <a:extLst>
              <a:ext uri="{FF2B5EF4-FFF2-40B4-BE49-F238E27FC236}">
                <a16:creationId xmlns:a16="http://schemas.microsoft.com/office/drawing/2014/main" id="{C1BFD020-2FE7-CA4A-8D8B-BE68713B8274}"/>
              </a:ext>
            </a:extLst>
          </p:cNvPr>
          <p:cNvPicPr>
            <a:picLocks noChangeAspect="1"/>
          </p:cNvPicPr>
          <p:nvPr userDrawn="1"/>
        </p:nvPicPr>
        <p:blipFill>
          <a:blip r:embed="rId3"/>
          <a:stretch>
            <a:fillRect/>
          </a:stretch>
        </p:blipFill>
        <p:spPr>
          <a:xfrm>
            <a:off x="3666422" y="4474813"/>
            <a:ext cx="2080847" cy="313246"/>
          </a:xfrm>
          <a:prstGeom prst="rect">
            <a:avLst/>
          </a:prstGeom>
        </p:spPr>
      </p:pic>
    </p:spTree>
    <p:extLst>
      <p:ext uri="{BB962C8B-B14F-4D97-AF65-F5344CB8AC3E}">
        <p14:creationId xmlns:p14="http://schemas.microsoft.com/office/powerpoint/2010/main" val="27425656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itle and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60548"/>
            <a:ext cx="8229600" cy="33313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Placeholder 1"/>
          <p:cNvSpPr>
            <a:spLocks noGrp="1"/>
          </p:cNvSpPr>
          <p:nvPr>
            <p:ph type="title"/>
          </p:nvPr>
        </p:nvSpPr>
        <p:spPr bwMode="auto">
          <a:xfrm>
            <a:off x="457201" y="319088"/>
            <a:ext cx="6108853" cy="459581"/>
          </a:xfrm>
          <a:prstGeom prst="rect">
            <a:avLst/>
          </a:prstGeom>
          <a:noFill/>
          <a:ln>
            <a:noFill/>
          </a:ln>
        </p:spPr>
        <p:txBody>
          <a:bodyPr/>
          <a:lstStyle/>
          <a:p>
            <a:pPr lvl="0"/>
            <a:r>
              <a:rPr lang="en-US" altLang="en-US"/>
              <a:t>Click to edit Master title style</a:t>
            </a:r>
          </a:p>
        </p:txBody>
      </p:sp>
      <p:sp>
        <p:nvSpPr>
          <p:cNvPr id="2054" name="Footer Placeholder 3"/>
          <p:cNvSpPr>
            <a:spLocks noGrp="1"/>
          </p:cNvSpPr>
          <p:nvPr>
            <p:ph type="ftr" sz="quarter" idx="10"/>
          </p:nvPr>
        </p:nvSpPr>
        <p:spPr>
          <a:xfrm>
            <a:off x="0" y="4495800"/>
            <a:ext cx="7677150" cy="647700"/>
          </a:xfrm>
          <a:prstGeom prst="rect">
            <a:avLst/>
          </a:prstGeom>
        </p:spPr>
        <p:txBody>
          <a:bodyPr vert="horz" lIns="180000" tIns="0" rIns="180000" bIns="0" rtlCol="0" anchor="ctr"/>
          <a:lstStyle>
            <a:lvl1pPr eaLnBrk="0" hangingPunct="0">
              <a:defRPr sz="750"/>
            </a:lvl1pPr>
          </a:lstStyle>
          <a:p>
            <a:pPr fontAlgn="base">
              <a:spcBef>
                <a:spcPct val="0"/>
              </a:spcBef>
              <a:spcAft>
                <a:spcPts val="450"/>
              </a:spcAft>
              <a:defRPr/>
            </a:pPr>
            <a:endParaRPr lang="en-US">
              <a:solidFill>
                <a:srgbClr val="2A2A2A"/>
              </a:solidFill>
              <a:ea typeface="ＭＳ Ｐゴシック" pitchFamily="34" charset="-128"/>
            </a:endParaRPr>
          </a:p>
        </p:txBody>
      </p:sp>
    </p:spTree>
    <p:extLst>
      <p:ext uri="{BB962C8B-B14F-4D97-AF65-F5344CB8AC3E}">
        <p14:creationId xmlns:p14="http://schemas.microsoft.com/office/powerpoint/2010/main" val="728773890"/>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Alt Title Slide w/Logo">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233EB50-8758-C242-AC0A-914AE0C39B18}"/>
              </a:ext>
            </a:extLst>
          </p:cNvPr>
          <p:cNvSpPr/>
          <p:nvPr userDrawn="1"/>
        </p:nvSpPr>
        <p:spPr>
          <a:xfrm>
            <a:off x="-1" y="0"/>
            <a:ext cx="9144001" cy="5143500"/>
          </a:xfrm>
          <a:prstGeom prst="rect">
            <a:avLst/>
          </a:prstGeom>
          <a:solidFill>
            <a:srgbClr val="04A7F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pic>
        <p:nvPicPr>
          <p:cNvPr id="4" name="Picture 3">
            <a:extLst>
              <a:ext uri="{FF2B5EF4-FFF2-40B4-BE49-F238E27FC236}">
                <a16:creationId xmlns:a16="http://schemas.microsoft.com/office/drawing/2014/main" id="{D3C279D0-A85D-7B40-8A18-E48ED5D64CA9}"/>
              </a:ext>
            </a:extLst>
          </p:cNvPr>
          <p:cNvPicPr>
            <a:picLocks noChangeAspect="1"/>
          </p:cNvPicPr>
          <p:nvPr userDrawn="1"/>
        </p:nvPicPr>
        <p:blipFill rotWithShape="1">
          <a:blip r:embed="rId2">
            <a:alphaModFix amt="35000"/>
          </a:blip>
          <a:srcRect l="4057" r="57173" b="46106"/>
          <a:stretch/>
        </p:blipFill>
        <p:spPr>
          <a:xfrm>
            <a:off x="-1" y="0"/>
            <a:ext cx="9144000" cy="5143500"/>
          </a:xfrm>
          <a:prstGeom prst="rect">
            <a:avLst/>
          </a:prstGeom>
        </p:spPr>
      </p:pic>
      <p:sp>
        <p:nvSpPr>
          <p:cNvPr id="5" name="Rectangle 4">
            <a:extLst>
              <a:ext uri="{FF2B5EF4-FFF2-40B4-BE49-F238E27FC236}">
                <a16:creationId xmlns:a16="http://schemas.microsoft.com/office/drawing/2014/main" id="{2F5B142A-BD2B-6044-9339-40FF387731E8}"/>
              </a:ext>
            </a:extLst>
          </p:cNvPr>
          <p:cNvSpPr/>
          <p:nvPr userDrawn="1"/>
        </p:nvSpPr>
        <p:spPr>
          <a:xfrm>
            <a:off x="0" y="903610"/>
            <a:ext cx="9144000" cy="3490232"/>
          </a:xfrm>
          <a:prstGeom prst="rect">
            <a:avLst/>
          </a:prstGeom>
          <a:solidFill>
            <a:schemeClr val="bg2">
              <a:lumMod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p>
        </p:txBody>
      </p:sp>
      <p:sp>
        <p:nvSpPr>
          <p:cNvPr id="7" name="Text Placeholder 7">
            <a:extLst>
              <a:ext uri="{FF2B5EF4-FFF2-40B4-BE49-F238E27FC236}">
                <a16:creationId xmlns:a16="http://schemas.microsoft.com/office/drawing/2014/main" id="{776A90FC-CF97-CD4C-9263-F6302CF7B756}"/>
              </a:ext>
            </a:extLst>
          </p:cNvPr>
          <p:cNvSpPr>
            <a:spLocks noGrp="1"/>
          </p:cNvSpPr>
          <p:nvPr>
            <p:ph type="body" sz="quarter" idx="10" hasCustomPrompt="1"/>
          </p:nvPr>
        </p:nvSpPr>
        <p:spPr>
          <a:xfrm>
            <a:off x="436960" y="1387986"/>
            <a:ext cx="8270081" cy="1156097"/>
          </a:xfrm>
          <a:prstGeom prst="rect">
            <a:avLst/>
          </a:prstGeom>
        </p:spPr>
        <p:txBody>
          <a:bodyPr/>
          <a:lstStyle>
            <a:lvl1pPr marL="0">
              <a:buNone/>
              <a:defRPr sz="4500" b="1">
                <a:solidFill>
                  <a:schemeClr val="bg1"/>
                </a:solidFill>
              </a:defRPr>
            </a:lvl1pPr>
          </a:lstStyle>
          <a:p>
            <a:pPr lvl="0"/>
            <a:r>
              <a:rPr lang="en-US" dirty="0"/>
              <a:t>Alternate Title Slide Here and Here and Here Arial </a:t>
            </a:r>
            <a:r>
              <a:rPr lang="en-US" dirty="0" err="1"/>
              <a:t>45pt</a:t>
            </a:r>
            <a:r>
              <a:rPr lang="en-US" dirty="0"/>
              <a:t> Bold</a:t>
            </a:r>
          </a:p>
        </p:txBody>
      </p:sp>
      <p:sp>
        <p:nvSpPr>
          <p:cNvPr id="8" name="Text Placeholder 12">
            <a:extLst>
              <a:ext uri="{FF2B5EF4-FFF2-40B4-BE49-F238E27FC236}">
                <a16:creationId xmlns:a16="http://schemas.microsoft.com/office/drawing/2014/main" id="{028B5449-3E99-0E4E-8A44-E6124D0F871D}"/>
              </a:ext>
            </a:extLst>
          </p:cNvPr>
          <p:cNvSpPr>
            <a:spLocks noGrp="1"/>
          </p:cNvSpPr>
          <p:nvPr>
            <p:ph type="body" sz="quarter" idx="11" hasCustomPrompt="1"/>
          </p:nvPr>
        </p:nvSpPr>
        <p:spPr>
          <a:xfrm>
            <a:off x="1369469" y="3028458"/>
            <a:ext cx="6405062" cy="493970"/>
          </a:xfrm>
          <a:prstGeom prst="rect">
            <a:avLst/>
          </a:prstGeom>
        </p:spPr>
        <p:txBody>
          <a:bodyPr/>
          <a:lstStyle>
            <a:lvl1pPr marL="0" marR="0" indent="-171450" algn="ctr" defTabSz="685800" rtl="0" eaLnBrk="1" fontAlgn="auto" latinLnBrk="0" hangingPunct="1">
              <a:lnSpc>
                <a:spcPct val="90000"/>
              </a:lnSpc>
              <a:spcBef>
                <a:spcPts val="750"/>
              </a:spcBef>
              <a:spcAft>
                <a:spcPts val="0"/>
              </a:spcAft>
              <a:buClrTx/>
              <a:buSzTx/>
              <a:buFont typeface="Arial" panose="020B0604020202020204" pitchFamily="34" charset="0"/>
              <a:buNone/>
              <a:tabLst/>
              <a:defRPr sz="2400">
                <a:solidFill>
                  <a:schemeClr val="bg1"/>
                </a:solidFill>
                <a:latin typeface="Arial" panose="020B0604020202020204" pitchFamily="34" charset="0"/>
                <a:cs typeface="Arial" panose="020B0604020202020204" pitchFamily="34" charset="0"/>
              </a:defRPr>
            </a:lvl1pPr>
          </a:lstStyle>
          <a:p>
            <a:pPr lvl="0"/>
            <a:r>
              <a:rPr lang="en-US" dirty="0"/>
              <a:t>Arial Speaker Names </a:t>
            </a:r>
            <a:r>
              <a:rPr lang="en-US" dirty="0" err="1"/>
              <a:t>CanGoHere</a:t>
            </a:r>
            <a:r>
              <a:rPr lang="en-US" dirty="0"/>
              <a:t>, Ph.D. </a:t>
            </a:r>
            <a:r>
              <a:rPr lang="en-US" dirty="0" err="1"/>
              <a:t>24pt</a:t>
            </a:r>
            <a:endParaRPr lang="en-US" dirty="0"/>
          </a:p>
        </p:txBody>
      </p:sp>
    </p:spTree>
    <p:extLst>
      <p:ext uri="{BB962C8B-B14F-4D97-AF65-F5344CB8AC3E}">
        <p14:creationId xmlns:p14="http://schemas.microsoft.com/office/powerpoint/2010/main" val="25672965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Divider Slide">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BE7801F-491D-3B44-B5E1-DD613AFC7E73}"/>
              </a:ext>
            </a:extLst>
          </p:cNvPr>
          <p:cNvGrpSpPr/>
          <p:nvPr userDrawn="1"/>
        </p:nvGrpSpPr>
        <p:grpSpPr>
          <a:xfrm>
            <a:off x="-1" y="-97971"/>
            <a:ext cx="9149554" cy="4020490"/>
            <a:chOff x="-1" y="-97971"/>
            <a:chExt cx="9149554" cy="4020490"/>
          </a:xfrm>
        </p:grpSpPr>
        <p:sp>
          <p:nvSpPr>
            <p:cNvPr id="8" name="Rectangle 7">
              <a:extLst>
                <a:ext uri="{FF2B5EF4-FFF2-40B4-BE49-F238E27FC236}">
                  <a16:creationId xmlns:a16="http://schemas.microsoft.com/office/drawing/2014/main" id="{82723300-028A-5645-BD87-CEABBF61D7B3}"/>
                </a:ext>
              </a:extLst>
            </p:cNvPr>
            <p:cNvSpPr/>
            <p:nvPr userDrawn="1"/>
          </p:nvSpPr>
          <p:spPr>
            <a:xfrm>
              <a:off x="-1" y="-97971"/>
              <a:ext cx="9149554" cy="3233057"/>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solidFill>
                  <a:schemeClr val="bg1"/>
                </a:solidFill>
              </a:endParaRPr>
            </a:p>
          </p:txBody>
        </p:sp>
        <p:sp>
          <p:nvSpPr>
            <p:cNvPr id="9" name="Right Triangle 8">
              <a:extLst>
                <a:ext uri="{FF2B5EF4-FFF2-40B4-BE49-F238E27FC236}">
                  <a16:creationId xmlns:a16="http://schemas.microsoft.com/office/drawing/2014/main" id="{17426DAC-4A5D-4444-90AC-82382D437088}"/>
                </a:ext>
              </a:extLst>
            </p:cNvPr>
            <p:cNvSpPr/>
            <p:nvPr userDrawn="1"/>
          </p:nvSpPr>
          <p:spPr>
            <a:xfrm rot="10800000">
              <a:off x="2228851" y="3032261"/>
              <a:ext cx="694760" cy="890258"/>
            </a:xfrm>
            <a:prstGeom prst="rtTriangle">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sp>
        <p:nvSpPr>
          <p:cNvPr id="12" name="Text Placeholder 4">
            <a:extLst>
              <a:ext uri="{FF2B5EF4-FFF2-40B4-BE49-F238E27FC236}">
                <a16:creationId xmlns:a16="http://schemas.microsoft.com/office/drawing/2014/main" id="{8E28F71E-4D86-B84E-9884-B2BA0F3719CB}"/>
              </a:ext>
            </a:extLst>
          </p:cNvPr>
          <p:cNvSpPr>
            <a:spLocks noGrp="1"/>
          </p:cNvSpPr>
          <p:nvPr>
            <p:ph type="body" sz="quarter" idx="10" hasCustomPrompt="1"/>
          </p:nvPr>
        </p:nvSpPr>
        <p:spPr>
          <a:xfrm>
            <a:off x="430461" y="358443"/>
            <a:ext cx="8334921" cy="2320227"/>
          </a:xfrm>
          <a:prstGeom prst="rect">
            <a:avLst/>
          </a:prstGeom>
        </p:spPr>
        <p:txBody>
          <a:bodyPr/>
          <a:lstStyle>
            <a:lvl1pPr marL="0">
              <a:buNone/>
              <a:defRPr sz="5200">
                <a:solidFill>
                  <a:schemeClr val="bg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CHAPTER SLIDE:</a:t>
            </a:r>
          </a:p>
          <a:p>
            <a:pPr lvl="0"/>
            <a:r>
              <a:rPr lang="en-US" dirty="0"/>
              <a:t>TITLE GOES HERE AND HERE 52PT CAPS</a:t>
            </a:r>
          </a:p>
        </p:txBody>
      </p:sp>
      <p:sp>
        <p:nvSpPr>
          <p:cNvPr id="15" name="Text Placeholder 14">
            <a:extLst>
              <a:ext uri="{FF2B5EF4-FFF2-40B4-BE49-F238E27FC236}">
                <a16:creationId xmlns:a16="http://schemas.microsoft.com/office/drawing/2014/main" id="{B4E8AE6D-CCCE-0E47-8B74-AB8696060EFD}"/>
              </a:ext>
            </a:extLst>
          </p:cNvPr>
          <p:cNvSpPr>
            <a:spLocks noGrp="1"/>
          </p:cNvSpPr>
          <p:nvPr>
            <p:ph type="body" sz="quarter" idx="11" hasCustomPrompt="1"/>
          </p:nvPr>
        </p:nvSpPr>
        <p:spPr>
          <a:xfrm>
            <a:off x="3353992" y="3371644"/>
            <a:ext cx="5411390" cy="1288380"/>
          </a:xfrm>
          <a:prstGeom prst="rect">
            <a:avLst/>
          </a:prstGeom>
        </p:spPr>
        <p:txBody>
          <a:bodyPr/>
          <a:lstStyle>
            <a:lvl1pPr marL="0" indent="0">
              <a:buNone/>
              <a:defRPr sz="2800" baseline="0">
                <a:solidFill>
                  <a:schemeClr val="tx2"/>
                </a:solidFill>
                <a:latin typeface="Arial" panose="020B0604020202020204" pitchFamily="34" charset="0"/>
              </a:defRPr>
            </a:lvl1pPr>
          </a:lstStyle>
          <a:p>
            <a:pPr lvl="0"/>
            <a:r>
              <a:rPr lang="en-US" dirty="0"/>
              <a:t>Additional information here for this chapter, a quote, subtitle, statement, etc. </a:t>
            </a:r>
            <a:r>
              <a:rPr lang="en-US" dirty="0" err="1"/>
              <a:t>28pt</a:t>
            </a:r>
            <a:endParaRPr lang="en-US" dirty="0"/>
          </a:p>
        </p:txBody>
      </p:sp>
    </p:spTree>
    <p:extLst>
      <p:ext uri="{BB962C8B-B14F-4D97-AF65-F5344CB8AC3E}">
        <p14:creationId xmlns:p14="http://schemas.microsoft.com/office/powerpoint/2010/main" val="29916579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Alt Title Slide w/Pictur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90ED608-500C-CC40-BA6D-26001AFF3EC8}"/>
              </a:ext>
            </a:extLst>
          </p:cNvPr>
          <p:cNvSpPr>
            <a:spLocks noGrp="1"/>
          </p:cNvSpPr>
          <p:nvPr>
            <p:ph type="pic" sz="quarter" idx="12" hasCustomPrompt="1"/>
          </p:nvPr>
        </p:nvSpPr>
        <p:spPr>
          <a:xfrm>
            <a:off x="0" y="0"/>
            <a:ext cx="9144000" cy="5143500"/>
          </a:xfrm>
          <a:prstGeom prst="rect">
            <a:avLst/>
          </a:prstGeom>
          <a:solidFill>
            <a:schemeClr val="bg1">
              <a:lumMod val="85000"/>
            </a:schemeClr>
          </a:solidFill>
        </p:spPr>
        <p:txBody>
          <a:bodyPr/>
          <a:lstStyle>
            <a:lvl1pPr>
              <a:buNone/>
              <a:defRPr/>
            </a:lvl1pPr>
          </a:lstStyle>
          <a:p>
            <a:r>
              <a:rPr lang="en-US" dirty="0"/>
              <a:t>PICTURE</a:t>
            </a:r>
          </a:p>
        </p:txBody>
      </p:sp>
      <p:sp>
        <p:nvSpPr>
          <p:cNvPr id="9" name="Text Placeholder 7">
            <a:extLst>
              <a:ext uri="{FF2B5EF4-FFF2-40B4-BE49-F238E27FC236}">
                <a16:creationId xmlns:a16="http://schemas.microsoft.com/office/drawing/2014/main" id="{77D4993E-3014-2B4F-A42A-4701885FBDA2}"/>
              </a:ext>
            </a:extLst>
          </p:cNvPr>
          <p:cNvSpPr>
            <a:spLocks noGrp="1"/>
          </p:cNvSpPr>
          <p:nvPr>
            <p:ph type="body" sz="quarter" idx="10" hasCustomPrompt="1"/>
          </p:nvPr>
        </p:nvSpPr>
        <p:spPr>
          <a:xfrm>
            <a:off x="436960" y="1387986"/>
            <a:ext cx="8270081" cy="1156097"/>
          </a:xfrm>
          <a:prstGeom prst="rect">
            <a:avLst/>
          </a:prstGeom>
        </p:spPr>
        <p:txBody>
          <a:bodyPr/>
          <a:lstStyle>
            <a:lvl1pPr marL="0">
              <a:buNone/>
              <a:defRPr sz="4500" b="1">
                <a:solidFill>
                  <a:schemeClr val="bg1"/>
                </a:solidFill>
              </a:defRPr>
            </a:lvl1pPr>
          </a:lstStyle>
          <a:p>
            <a:pPr lvl="0"/>
            <a:r>
              <a:rPr lang="en-US" dirty="0"/>
              <a:t>Alternate Title Slide Here and Here and Here Arial </a:t>
            </a:r>
            <a:r>
              <a:rPr lang="en-US" dirty="0" err="1"/>
              <a:t>45pt</a:t>
            </a:r>
            <a:r>
              <a:rPr lang="en-US" dirty="0"/>
              <a:t> Bold</a:t>
            </a:r>
          </a:p>
        </p:txBody>
      </p:sp>
      <p:sp>
        <p:nvSpPr>
          <p:cNvPr id="10" name="Text Placeholder 12">
            <a:extLst>
              <a:ext uri="{FF2B5EF4-FFF2-40B4-BE49-F238E27FC236}">
                <a16:creationId xmlns:a16="http://schemas.microsoft.com/office/drawing/2014/main" id="{8D07B18F-36C2-8E46-AA3F-ED2458361B00}"/>
              </a:ext>
            </a:extLst>
          </p:cNvPr>
          <p:cNvSpPr>
            <a:spLocks noGrp="1"/>
          </p:cNvSpPr>
          <p:nvPr>
            <p:ph type="body" sz="quarter" idx="11" hasCustomPrompt="1"/>
          </p:nvPr>
        </p:nvSpPr>
        <p:spPr>
          <a:xfrm>
            <a:off x="1369469" y="3028458"/>
            <a:ext cx="6405062" cy="525775"/>
          </a:xfrm>
          <a:prstGeom prst="rect">
            <a:avLst/>
          </a:prstGeom>
        </p:spPr>
        <p:txBody>
          <a:bodyPr/>
          <a:lstStyle>
            <a:lvl1pPr marL="0" marR="0" indent="-171450" algn="ctr" defTabSz="685800" rtl="0" eaLnBrk="1" fontAlgn="auto" latinLnBrk="0" hangingPunct="1">
              <a:lnSpc>
                <a:spcPct val="90000"/>
              </a:lnSpc>
              <a:spcBef>
                <a:spcPts val="750"/>
              </a:spcBef>
              <a:spcAft>
                <a:spcPts val="0"/>
              </a:spcAft>
              <a:buClrTx/>
              <a:buSzTx/>
              <a:buFont typeface="Arial" panose="020B0604020202020204" pitchFamily="34" charset="0"/>
              <a:buNone/>
              <a:tabLst/>
              <a:defRPr sz="2400">
                <a:solidFill>
                  <a:schemeClr val="bg1"/>
                </a:solidFill>
                <a:latin typeface="Arial" panose="020B0604020202020204" pitchFamily="34" charset="0"/>
                <a:cs typeface="Arial" panose="020B0604020202020204" pitchFamily="34" charset="0"/>
              </a:defRPr>
            </a:lvl1pPr>
          </a:lstStyle>
          <a:p>
            <a:pPr lvl="0"/>
            <a:r>
              <a:rPr lang="en-US" dirty="0"/>
              <a:t>Arial Speaker Names </a:t>
            </a:r>
            <a:r>
              <a:rPr lang="en-US" dirty="0" err="1"/>
              <a:t>CanGoHere</a:t>
            </a:r>
            <a:r>
              <a:rPr lang="en-US" dirty="0"/>
              <a:t>, Ph.D. </a:t>
            </a:r>
            <a:r>
              <a:rPr lang="en-US" dirty="0" err="1"/>
              <a:t>24pt</a:t>
            </a:r>
            <a:endParaRPr lang="en-US" dirty="0"/>
          </a:p>
        </p:txBody>
      </p:sp>
    </p:spTree>
    <p:extLst>
      <p:ext uri="{BB962C8B-B14F-4D97-AF65-F5344CB8AC3E}">
        <p14:creationId xmlns:p14="http://schemas.microsoft.com/office/powerpoint/2010/main" val="32945982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ab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53C8E07-B1CB-034C-930E-250012BEE034}"/>
              </a:ext>
            </a:extLst>
          </p:cNvPr>
          <p:cNvSpPr/>
          <p:nvPr userDrawn="1"/>
        </p:nvSpPr>
        <p:spPr>
          <a:xfrm>
            <a:off x="0" y="1"/>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8" name="Text Placeholder 6">
            <a:extLst>
              <a:ext uri="{FF2B5EF4-FFF2-40B4-BE49-F238E27FC236}">
                <a16:creationId xmlns:a16="http://schemas.microsoft.com/office/drawing/2014/main" id="{980A56A4-0FCA-B64D-99AF-B3BE51BBF4FD}"/>
              </a:ext>
            </a:extLst>
          </p:cNvPr>
          <p:cNvSpPr>
            <a:spLocks noGrp="1"/>
          </p:cNvSpPr>
          <p:nvPr>
            <p:ph type="body" sz="quarter" idx="10" hasCustomPrompt="1"/>
          </p:nvPr>
        </p:nvSpPr>
        <p:spPr>
          <a:xfrm>
            <a:off x="243802" y="283873"/>
            <a:ext cx="7299722" cy="472679"/>
          </a:xfrm>
          <a:prstGeom prst="rect">
            <a:avLst/>
          </a:prstGeom>
        </p:spPr>
        <p:txBody>
          <a:bodyPr/>
          <a:lstStyle>
            <a:lvl1pPr>
              <a:buNone/>
              <a:defRPr sz="3400">
                <a:solidFill>
                  <a:schemeClr val="tx2"/>
                </a:solidFill>
              </a:defRPr>
            </a:lvl1pPr>
          </a:lstStyle>
          <a:p>
            <a:pPr lvl="0"/>
            <a:r>
              <a:rPr lang="en-US" dirty="0"/>
              <a:t>LEFT HEADER: ARIAL </a:t>
            </a:r>
            <a:r>
              <a:rPr lang="en-US" dirty="0" err="1"/>
              <a:t>34PT</a:t>
            </a:r>
            <a:r>
              <a:rPr lang="en-US" dirty="0"/>
              <a:t> CAPS</a:t>
            </a:r>
          </a:p>
        </p:txBody>
      </p:sp>
      <p:sp>
        <p:nvSpPr>
          <p:cNvPr id="3" name="Table Placeholder 2">
            <a:extLst>
              <a:ext uri="{FF2B5EF4-FFF2-40B4-BE49-F238E27FC236}">
                <a16:creationId xmlns:a16="http://schemas.microsoft.com/office/drawing/2014/main" id="{85F2041D-DCDD-E646-AB93-2E0B7AA30E53}"/>
              </a:ext>
            </a:extLst>
          </p:cNvPr>
          <p:cNvSpPr>
            <a:spLocks noGrp="1"/>
          </p:cNvSpPr>
          <p:nvPr>
            <p:ph type="tbl" sz="quarter" idx="11" hasCustomPrompt="1"/>
          </p:nvPr>
        </p:nvSpPr>
        <p:spPr>
          <a:xfrm>
            <a:off x="243802" y="1006135"/>
            <a:ext cx="8626821" cy="3853492"/>
          </a:xfrm>
          <a:prstGeom prst="rect">
            <a:avLst/>
          </a:prstGeom>
        </p:spPr>
        <p:txBody>
          <a:bodyPr/>
          <a:lstStyle>
            <a:lvl1pPr>
              <a:buNone/>
              <a:defRPr sz="2000"/>
            </a:lvl1pPr>
          </a:lstStyle>
          <a:p>
            <a:pPr lvl="0"/>
            <a:r>
              <a:rPr lang="en-US" dirty="0"/>
              <a:t>TABLE: Arial </a:t>
            </a:r>
            <a:r>
              <a:rPr lang="en-US" dirty="0" err="1"/>
              <a:t>20pt</a:t>
            </a:r>
            <a:r>
              <a:rPr lang="en-US" dirty="0"/>
              <a:t> text in table (minimum for ease of viewing)</a:t>
            </a:r>
          </a:p>
        </p:txBody>
      </p:sp>
    </p:spTree>
    <p:extLst>
      <p:ext uri="{BB962C8B-B14F-4D97-AF65-F5344CB8AC3E}">
        <p14:creationId xmlns:p14="http://schemas.microsoft.com/office/powerpoint/2010/main" val="16412043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har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53C8E07-B1CB-034C-930E-250012BEE034}"/>
              </a:ext>
            </a:extLst>
          </p:cNvPr>
          <p:cNvSpPr/>
          <p:nvPr userDrawn="1"/>
        </p:nvSpPr>
        <p:spPr>
          <a:xfrm>
            <a:off x="0" y="1"/>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8" name="Text Placeholder 6">
            <a:extLst>
              <a:ext uri="{FF2B5EF4-FFF2-40B4-BE49-F238E27FC236}">
                <a16:creationId xmlns:a16="http://schemas.microsoft.com/office/drawing/2014/main" id="{980A56A4-0FCA-B64D-99AF-B3BE51BBF4FD}"/>
              </a:ext>
            </a:extLst>
          </p:cNvPr>
          <p:cNvSpPr>
            <a:spLocks noGrp="1"/>
          </p:cNvSpPr>
          <p:nvPr>
            <p:ph type="body" sz="quarter" idx="10" hasCustomPrompt="1"/>
          </p:nvPr>
        </p:nvSpPr>
        <p:spPr>
          <a:xfrm>
            <a:off x="243802" y="283873"/>
            <a:ext cx="7299722" cy="472679"/>
          </a:xfrm>
          <a:prstGeom prst="rect">
            <a:avLst/>
          </a:prstGeom>
        </p:spPr>
        <p:txBody>
          <a:bodyPr/>
          <a:lstStyle>
            <a:lvl1pPr>
              <a:buNone/>
              <a:defRPr sz="3400">
                <a:solidFill>
                  <a:schemeClr val="tx2"/>
                </a:solidFill>
              </a:defRPr>
            </a:lvl1pPr>
          </a:lstStyle>
          <a:p>
            <a:pPr lvl="0"/>
            <a:r>
              <a:rPr lang="en-US" dirty="0"/>
              <a:t>LEFT HEADER: ARIAL </a:t>
            </a:r>
            <a:r>
              <a:rPr lang="en-US" dirty="0" err="1"/>
              <a:t>34PT</a:t>
            </a:r>
            <a:r>
              <a:rPr lang="en-US" dirty="0"/>
              <a:t> CAPS</a:t>
            </a:r>
          </a:p>
        </p:txBody>
      </p:sp>
      <p:sp>
        <p:nvSpPr>
          <p:cNvPr id="4" name="Chart Placeholder 3">
            <a:extLst>
              <a:ext uri="{FF2B5EF4-FFF2-40B4-BE49-F238E27FC236}">
                <a16:creationId xmlns:a16="http://schemas.microsoft.com/office/drawing/2014/main" id="{F0569EBD-AE55-EA4E-ABC0-1CE1D3E95991}"/>
              </a:ext>
            </a:extLst>
          </p:cNvPr>
          <p:cNvSpPr>
            <a:spLocks noGrp="1"/>
          </p:cNvSpPr>
          <p:nvPr>
            <p:ph type="chart" sz="quarter" idx="11" hasCustomPrompt="1"/>
          </p:nvPr>
        </p:nvSpPr>
        <p:spPr>
          <a:xfrm>
            <a:off x="244475" y="1006135"/>
            <a:ext cx="8655050" cy="3857965"/>
          </a:xfrm>
          <a:prstGeom prst="rect">
            <a:avLst/>
          </a:prstGeom>
        </p:spPr>
        <p:txBody>
          <a:bodyPr/>
          <a:lstStyle>
            <a:lvl1pPr>
              <a:buNone/>
              <a:defRPr/>
            </a:lvl1pPr>
          </a:lstStyle>
          <a:p>
            <a:r>
              <a:rPr lang="en-US" dirty="0"/>
              <a:t>CHART</a:t>
            </a:r>
          </a:p>
        </p:txBody>
      </p:sp>
    </p:spTree>
    <p:extLst>
      <p:ext uri="{BB962C8B-B14F-4D97-AF65-F5344CB8AC3E}">
        <p14:creationId xmlns:p14="http://schemas.microsoft.com/office/powerpoint/2010/main" val="12871230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Pictur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53C8E07-B1CB-034C-930E-250012BEE034}"/>
              </a:ext>
            </a:extLst>
          </p:cNvPr>
          <p:cNvSpPr/>
          <p:nvPr userDrawn="1"/>
        </p:nvSpPr>
        <p:spPr>
          <a:xfrm>
            <a:off x="0" y="1"/>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8" name="Text Placeholder 6">
            <a:extLst>
              <a:ext uri="{FF2B5EF4-FFF2-40B4-BE49-F238E27FC236}">
                <a16:creationId xmlns:a16="http://schemas.microsoft.com/office/drawing/2014/main" id="{980A56A4-0FCA-B64D-99AF-B3BE51BBF4FD}"/>
              </a:ext>
            </a:extLst>
          </p:cNvPr>
          <p:cNvSpPr>
            <a:spLocks noGrp="1"/>
          </p:cNvSpPr>
          <p:nvPr>
            <p:ph type="body" sz="quarter" idx="10" hasCustomPrompt="1"/>
          </p:nvPr>
        </p:nvSpPr>
        <p:spPr>
          <a:xfrm>
            <a:off x="243802" y="283873"/>
            <a:ext cx="7299722" cy="472679"/>
          </a:xfrm>
          <a:prstGeom prst="rect">
            <a:avLst/>
          </a:prstGeom>
        </p:spPr>
        <p:txBody>
          <a:bodyPr/>
          <a:lstStyle>
            <a:lvl1pPr>
              <a:buNone/>
              <a:defRPr sz="3400">
                <a:solidFill>
                  <a:schemeClr val="tx2"/>
                </a:solidFill>
              </a:defRPr>
            </a:lvl1pPr>
          </a:lstStyle>
          <a:p>
            <a:pPr lvl="0"/>
            <a:r>
              <a:rPr lang="en-US" dirty="0"/>
              <a:t>LEFT HEADER: ARIAL </a:t>
            </a:r>
            <a:r>
              <a:rPr lang="en-US" dirty="0" err="1"/>
              <a:t>34PT</a:t>
            </a:r>
            <a:r>
              <a:rPr lang="en-US" dirty="0"/>
              <a:t> CAPS</a:t>
            </a:r>
          </a:p>
        </p:txBody>
      </p:sp>
      <p:sp>
        <p:nvSpPr>
          <p:cNvPr id="7" name="Picture Placeholder 2">
            <a:extLst>
              <a:ext uri="{FF2B5EF4-FFF2-40B4-BE49-F238E27FC236}">
                <a16:creationId xmlns:a16="http://schemas.microsoft.com/office/drawing/2014/main" id="{7D6EABED-5DB5-5F46-ACA9-C979582A3ABF}"/>
              </a:ext>
            </a:extLst>
          </p:cNvPr>
          <p:cNvSpPr>
            <a:spLocks noGrp="1"/>
          </p:cNvSpPr>
          <p:nvPr>
            <p:ph type="pic" sz="quarter" idx="12" hasCustomPrompt="1"/>
          </p:nvPr>
        </p:nvSpPr>
        <p:spPr>
          <a:xfrm>
            <a:off x="244475" y="990600"/>
            <a:ext cx="8664575" cy="3868738"/>
          </a:xfrm>
          <a:prstGeom prst="rect">
            <a:avLst/>
          </a:prstGeom>
        </p:spPr>
        <p:txBody>
          <a:bodyPr/>
          <a:lstStyle>
            <a:lvl1pPr>
              <a:buNone/>
              <a:defRPr/>
            </a:lvl1pPr>
          </a:lstStyle>
          <a:p>
            <a:r>
              <a:rPr lang="en-US" dirty="0"/>
              <a:t>PICTURE</a:t>
            </a:r>
          </a:p>
        </p:txBody>
      </p:sp>
    </p:spTree>
    <p:extLst>
      <p:ext uri="{BB962C8B-B14F-4D97-AF65-F5344CB8AC3E}">
        <p14:creationId xmlns:p14="http://schemas.microsoft.com/office/powerpoint/2010/main" val="332098800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Online Im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53C8E07-B1CB-034C-930E-250012BEE034}"/>
              </a:ext>
            </a:extLst>
          </p:cNvPr>
          <p:cNvSpPr/>
          <p:nvPr userDrawn="1"/>
        </p:nvSpPr>
        <p:spPr>
          <a:xfrm>
            <a:off x="0" y="1"/>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8" name="Text Placeholder 6">
            <a:extLst>
              <a:ext uri="{FF2B5EF4-FFF2-40B4-BE49-F238E27FC236}">
                <a16:creationId xmlns:a16="http://schemas.microsoft.com/office/drawing/2014/main" id="{980A56A4-0FCA-B64D-99AF-B3BE51BBF4FD}"/>
              </a:ext>
            </a:extLst>
          </p:cNvPr>
          <p:cNvSpPr>
            <a:spLocks noGrp="1"/>
          </p:cNvSpPr>
          <p:nvPr>
            <p:ph type="body" sz="quarter" idx="10" hasCustomPrompt="1"/>
          </p:nvPr>
        </p:nvSpPr>
        <p:spPr>
          <a:xfrm>
            <a:off x="243802" y="283873"/>
            <a:ext cx="7299722" cy="472679"/>
          </a:xfrm>
          <a:prstGeom prst="rect">
            <a:avLst/>
          </a:prstGeom>
        </p:spPr>
        <p:txBody>
          <a:bodyPr/>
          <a:lstStyle>
            <a:lvl1pPr>
              <a:buNone/>
              <a:defRPr sz="3400">
                <a:solidFill>
                  <a:schemeClr val="tx2"/>
                </a:solidFill>
              </a:defRPr>
            </a:lvl1pPr>
          </a:lstStyle>
          <a:p>
            <a:pPr lvl="0"/>
            <a:r>
              <a:rPr lang="en-US" dirty="0"/>
              <a:t>LEFT HEADER: ARIAL </a:t>
            </a:r>
            <a:r>
              <a:rPr lang="en-US" dirty="0" err="1"/>
              <a:t>34PT</a:t>
            </a:r>
            <a:r>
              <a:rPr lang="en-US" dirty="0"/>
              <a:t> CAPS</a:t>
            </a:r>
          </a:p>
        </p:txBody>
      </p:sp>
      <p:sp>
        <p:nvSpPr>
          <p:cNvPr id="7" name="Online Image Placeholder 2">
            <a:extLst>
              <a:ext uri="{FF2B5EF4-FFF2-40B4-BE49-F238E27FC236}">
                <a16:creationId xmlns:a16="http://schemas.microsoft.com/office/drawing/2014/main" id="{79DE00AA-ED41-A446-AF94-2695E77202D0}"/>
              </a:ext>
            </a:extLst>
          </p:cNvPr>
          <p:cNvSpPr>
            <a:spLocks noGrp="1"/>
          </p:cNvSpPr>
          <p:nvPr>
            <p:ph type="clipArt" sz="quarter" idx="14" hasCustomPrompt="1"/>
          </p:nvPr>
        </p:nvSpPr>
        <p:spPr>
          <a:xfrm>
            <a:off x="244475" y="990600"/>
            <a:ext cx="8664575" cy="3868738"/>
          </a:xfrm>
          <a:prstGeom prst="rect">
            <a:avLst/>
          </a:prstGeom>
        </p:spPr>
        <p:txBody>
          <a:bodyPr/>
          <a:lstStyle>
            <a:lvl1pPr>
              <a:buNone/>
              <a:defRPr/>
            </a:lvl1pPr>
          </a:lstStyle>
          <a:p>
            <a:r>
              <a:rPr lang="en-US" dirty="0"/>
              <a:t>ONLINE IMAGE</a:t>
            </a:r>
          </a:p>
        </p:txBody>
      </p:sp>
    </p:spTree>
    <p:extLst>
      <p:ext uri="{BB962C8B-B14F-4D97-AF65-F5344CB8AC3E}">
        <p14:creationId xmlns:p14="http://schemas.microsoft.com/office/powerpoint/2010/main" val="26244812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Media">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53C8E07-B1CB-034C-930E-250012BEE034}"/>
              </a:ext>
            </a:extLst>
          </p:cNvPr>
          <p:cNvSpPr/>
          <p:nvPr userDrawn="1"/>
        </p:nvSpPr>
        <p:spPr>
          <a:xfrm>
            <a:off x="0" y="1"/>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8" name="Text Placeholder 6">
            <a:extLst>
              <a:ext uri="{FF2B5EF4-FFF2-40B4-BE49-F238E27FC236}">
                <a16:creationId xmlns:a16="http://schemas.microsoft.com/office/drawing/2014/main" id="{980A56A4-0FCA-B64D-99AF-B3BE51BBF4FD}"/>
              </a:ext>
            </a:extLst>
          </p:cNvPr>
          <p:cNvSpPr>
            <a:spLocks noGrp="1"/>
          </p:cNvSpPr>
          <p:nvPr>
            <p:ph type="body" sz="quarter" idx="10" hasCustomPrompt="1"/>
          </p:nvPr>
        </p:nvSpPr>
        <p:spPr>
          <a:xfrm>
            <a:off x="243802" y="283873"/>
            <a:ext cx="7299722" cy="472679"/>
          </a:xfrm>
          <a:prstGeom prst="rect">
            <a:avLst/>
          </a:prstGeom>
        </p:spPr>
        <p:txBody>
          <a:bodyPr/>
          <a:lstStyle>
            <a:lvl1pPr>
              <a:buNone/>
              <a:defRPr sz="3400">
                <a:solidFill>
                  <a:schemeClr val="tx2"/>
                </a:solidFill>
              </a:defRPr>
            </a:lvl1pPr>
          </a:lstStyle>
          <a:p>
            <a:pPr lvl="0"/>
            <a:r>
              <a:rPr lang="en-US" dirty="0"/>
              <a:t>LEFT HEADER: ARIAL </a:t>
            </a:r>
            <a:r>
              <a:rPr lang="en-US" dirty="0" err="1"/>
              <a:t>34PT</a:t>
            </a:r>
            <a:r>
              <a:rPr lang="en-US" dirty="0"/>
              <a:t> CAPS</a:t>
            </a:r>
          </a:p>
        </p:txBody>
      </p:sp>
      <p:sp>
        <p:nvSpPr>
          <p:cNvPr id="9" name="Media Placeholder 2">
            <a:extLst>
              <a:ext uri="{FF2B5EF4-FFF2-40B4-BE49-F238E27FC236}">
                <a16:creationId xmlns:a16="http://schemas.microsoft.com/office/drawing/2014/main" id="{525B0C2C-9976-FA40-A1FD-39112ED504F8}"/>
              </a:ext>
            </a:extLst>
          </p:cNvPr>
          <p:cNvSpPr>
            <a:spLocks noGrp="1"/>
          </p:cNvSpPr>
          <p:nvPr>
            <p:ph type="media" sz="quarter" idx="13" hasCustomPrompt="1"/>
          </p:nvPr>
        </p:nvSpPr>
        <p:spPr>
          <a:xfrm>
            <a:off x="244475" y="990600"/>
            <a:ext cx="8664575" cy="3868738"/>
          </a:xfrm>
          <a:prstGeom prst="rect">
            <a:avLst/>
          </a:prstGeom>
        </p:spPr>
        <p:txBody>
          <a:bodyPr/>
          <a:lstStyle>
            <a:lvl1pPr>
              <a:buNone/>
              <a:defRPr/>
            </a:lvl1pPr>
          </a:lstStyle>
          <a:p>
            <a:r>
              <a:rPr lang="en-US" dirty="0"/>
              <a:t>MEDIA</a:t>
            </a:r>
          </a:p>
        </p:txBody>
      </p:sp>
    </p:spTree>
    <p:extLst>
      <p:ext uri="{BB962C8B-B14F-4D97-AF65-F5344CB8AC3E}">
        <p14:creationId xmlns:p14="http://schemas.microsoft.com/office/powerpoint/2010/main" val="169916785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Bulleted List">
    <p:spTree>
      <p:nvGrpSpPr>
        <p:cNvPr id="1" name=""/>
        <p:cNvGrpSpPr/>
        <p:nvPr/>
      </p:nvGrpSpPr>
      <p:grpSpPr>
        <a:xfrm>
          <a:off x="0" y="0"/>
          <a:ext cx="0" cy="0"/>
          <a:chOff x="0" y="0"/>
          <a:chExt cx="0" cy="0"/>
        </a:xfrm>
      </p:grpSpPr>
      <p:sp>
        <p:nvSpPr>
          <p:cNvPr id="4" name="Slide Number Placeholder 17">
            <a:extLst>
              <a:ext uri="{FF2B5EF4-FFF2-40B4-BE49-F238E27FC236}">
                <a16:creationId xmlns:a16="http://schemas.microsoft.com/office/drawing/2014/main" id="{A7765B19-81AD-F74F-AF49-13AEF84E7B96}"/>
              </a:ext>
            </a:extLst>
          </p:cNvPr>
          <p:cNvSpPr>
            <a:spLocks noGrp="1"/>
          </p:cNvSpPr>
          <p:nvPr>
            <p:ph type="sldNum" sz="quarter" idx="4294967295"/>
          </p:nvPr>
        </p:nvSpPr>
        <p:spPr>
          <a:xfrm>
            <a:off x="8654970" y="4865191"/>
            <a:ext cx="353125" cy="161583"/>
          </a:xfrm>
          <a:prstGeom prst="rect">
            <a:avLst/>
          </a:prstGeom>
          <a:noFill/>
          <a:ln w="6350">
            <a:noFill/>
          </a:ln>
        </p:spPr>
        <p:txBody>
          <a:bodyPr tIns="0" bIns="0" anchor="t">
            <a:spAutoFit/>
          </a:bodyPr>
          <a:lstStyle>
            <a:lvl1pPr>
              <a:defRPr>
                <a:solidFill>
                  <a:schemeClr val="tx2"/>
                </a:solidFill>
              </a:defRPr>
            </a:lvl1pPr>
          </a:lstStyle>
          <a:p>
            <a:pPr algn="ctr"/>
            <a:fld id="{6625A8D5-DBAF-8845-9299-98FFBA23C9BF}" type="slidenum">
              <a:rPr lang="en-US" sz="1050" smtClean="0">
                <a:cs typeface="Arial" panose="020B0604020202020204" pitchFamily="34" charset="0"/>
              </a:rPr>
              <a:pPr algn="ctr"/>
              <a:t>‹#›</a:t>
            </a:fld>
            <a:endParaRPr lang="en-US" sz="1050" dirty="0">
              <a:cs typeface="Arial" panose="020B0604020202020204" pitchFamily="34" charset="0"/>
            </a:endParaRPr>
          </a:p>
        </p:txBody>
      </p:sp>
      <p:grpSp>
        <p:nvGrpSpPr>
          <p:cNvPr id="3" name="Group 2">
            <a:extLst>
              <a:ext uri="{FF2B5EF4-FFF2-40B4-BE49-F238E27FC236}">
                <a16:creationId xmlns:a16="http://schemas.microsoft.com/office/drawing/2014/main" id="{751632F2-D6A3-5143-BF0F-1CC05596F886}"/>
              </a:ext>
            </a:extLst>
          </p:cNvPr>
          <p:cNvGrpSpPr/>
          <p:nvPr userDrawn="1"/>
        </p:nvGrpSpPr>
        <p:grpSpPr>
          <a:xfrm>
            <a:off x="0" y="4774698"/>
            <a:ext cx="9144000" cy="289217"/>
            <a:chOff x="0" y="4774698"/>
            <a:chExt cx="9144000" cy="289217"/>
          </a:xfrm>
        </p:grpSpPr>
        <p:sp>
          <p:nvSpPr>
            <p:cNvPr id="6" name="TextBox 5">
              <a:extLst>
                <a:ext uri="{FF2B5EF4-FFF2-40B4-BE49-F238E27FC236}">
                  <a16:creationId xmlns:a16="http://schemas.microsoft.com/office/drawing/2014/main" id="{B162175B-7F4D-D949-97C5-A619E6C65A49}"/>
                </a:ext>
              </a:extLst>
            </p:cNvPr>
            <p:cNvSpPr txBox="1"/>
            <p:nvPr userDrawn="1"/>
          </p:nvSpPr>
          <p:spPr>
            <a:xfrm>
              <a:off x="0" y="4865191"/>
              <a:ext cx="2225843" cy="161583"/>
            </a:xfrm>
            <a:prstGeom prst="rect">
              <a:avLst/>
            </a:prstGeom>
            <a:noFill/>
          </p:spPr>
          <p:txBody>
            <a:bodyPr wrap="square" tIns="0" bIns="0" rtlCol="0" anchor="t">
              <a:spAutoFit/>
            </a:bodyPr>
            <a:lstStyle/>
            <a:p>
              <a:pPr algn="ctr"/>
              <a:r>
                <a:rPr lang="en-US" sz="1050" b="1" dirty="0">
                  <a:solidFill>
                    <a:srgbClr val="04A7F1"/>
                  </a:solidFill>
                  <a:latin typeface="Arial" panose="020B0604020202020204" pitchFamily="34" charset="0"/>
                  <a:cs typeface="Arial" panose="020B0604020202020204" pitchFamily="34" charset="0"/>
                </a:rPr>
                <a:t>THE JACKSON LABORATORY</a:t>
              </a:r>
              <a:endParaRPr lang="en-US" sz="1050" dirty="0">
                <a:solidFill>
                  <a:srgbClr val="04A7F1"/>
                </a:solidFill>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97FF56CD-6A60-5D41-AC6D-756DC18EA01A}"/>
                </a:ext>
              </a:extLst>
            </p:cNvPr>
            <p:cNvGrpSpPr/>
            <p:nvPr userDrawn="1"/>
          </p:nvGrpSpPr>
          <p:grpSpPr>
            <a:xfrm>
              <a:off x="0" y="4774698"/>
              <a:ext cx="9144000" cy="289217"/>
              <a:chOff x="0" y="4774698"/>
              <a:chExt cx="9144000" cy="289217"/>
            </a:xfrm>
          </p:grpSpPr>
          <p:sp>
            <p:nvSpPr>
              <p:cNvPr id="5" name="Rectangle 4">
                <a:extLst>
                  <a:ext uri="{FF2B5EF4-FFF2-40B4-BE49-F238E27FC236}">
                    <a16:creationId xmlns:a16="http://schemas.microsoft.com/office/drawing/2014/main" id="{140FBF9D-2125-7E42-8EEB-F5AC32193357}"/>
                  </a:ext>
                </a:extLst>
              </p:cNvPr>
              <p:cNvSpPr/>
              <p:nvPr userDrawn="1"/>
            </p:nvSpPr>
            <p:spPr>
              <a:xfrm>
                <a:off x="0" y="4774698"/>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7" name="Right Triangle 6">
                <a:extLst>
                  <a:ext uri="{FF2B5EF4-FFF2-40B4-BE49-F238E27FC236}">
                    <a16:creationId xmlns:a16="http://schemas.microsoft.com/office/drawing/2014/main" id="{95242366-61CD-5449-86EB-92143117F000}"/>
                  </a:ext>
                </a:extLst>
              </p:cNvPr>
              <p:cNvSpPr/>
              <p:nvPr userDrawn="1"/>
            </p:nvSpPr>
            <p:spPr>
              <a:xfrm rot="10800000" flipH="1">
                <a:off x="2225844" y="4791842"/>
                <a:ext cx="232934" cy="272073"/>
              </a:xfrm>
              <a:prstGeom prst="rtTriangle">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grpSp>
      <p:sp>
        <p:nvSpPr>
          <p:cNvPr id="11" name="Text Placeholder 9">
            <a:extLst>
              <a:ext uri="{FF2B5EF4-FFF2-40B4-BE49-F238E27FC236}">
                <a16:creationId xmlns:a16="http://schemas.microsoft.com/office/drawing/2014/main" id="{5986D113-80CA-7F47-A29A-74D32ABAD006}"/>
              </a:ext>
            </a:extLst>
          </p:cNvPr>
          <p:cNvSpPr>
            <a:spLocks noGrp="1"/>
          </p:cNvSpPr>
          <p:nvPr>
            <p:ph type="body" sz="quarter" idx="12" hasCustomPrompt="1"/>
          </p:nvPr>
        </p:nvSpPr>
        <p:spPr>
          <a:xfrm>
            <a:off x="2458778" y="4873270"/>
            <a:ext cx="5119595" cy="145424"/>
          </a:xfrm>
          <a:prstGeom prst="rect">
            <a:avLst/>
          </a:prstGeom>
        </p:spPr>
        <p:txBody>
          <a:bodyPr tIns="0" bIns="0" anchor="t">
            <a:spAutoFit/>
          </a:bodyPr>
          <a:lstStyle>
            <a:lvl1pPr>
              <a:buNone/>
              <a:defRPr sz="1050">
                <a:solidFill>
                  <a:schemeClr val="tx2"/>
                </a:solidFill>
              </a:defRPr>
            </a:lvl1pPr>
          </a:lstStyle>
          <a:p>
            <a:pPr lvl="0"/>
            <a:r>
              <a:rPr lang="en-US" dirty="0"/>
              <a:t>PRESENTATION TITLE OR NICKNAME CAN LIVE HERE</a:t>
            </a:r>
          </a:p>
        </p:txBody>
      </p:sp>
      <p:sp>
        <p:nvSpPr>
          <p:cNvPr id="10" name="Text Placeholder 9">
            <a:extLst>
              <a:ext uri="{FF2B5EF4-FFF2-40B4-BE49-F238E27FC236}">
                <a16:creationId xmlns:a16="http://schemas.microsoft.com/office/drawing/2014/main" id="{90921448-5840-334C-8546-6109675394AF}"/>
              </a:ext>
            </a:extLst>
          </p:cNvPr>
          <p:cNvSpPr>
            <a:spLocks noGrp="1"/>
          </p:cNvSpPr>
          <p:nvPr>
            <p:ph type="body" sz="quarter" idx="13" hasCustomPrompt="1"/>
          </p:nvPr>
        </p:nvSpPr>
        <p:spPr>
          <a:xfrm>
            <a:off x="313531" y="334513"/>
            <a:ext cx="8516937" cy="4081462"/>
          </a:xfrm>
          <a:prstGeom prst="rect">
            <a:avLst/>
          </a:prstGeom>
        </p:spPr>
        <p:txBody>
          <a:bodyPr/>
          <a:lstStyle>
            <a:lvl1pPr>
              <a:lnSpc>
                <a:spcPct val="150000"/>
              </a:lnSpc>
              <a:spcBef>
                <a:spcPts val="600"/>
              </a:spcBef>
              <a:buClr>
                <a:schemeClr val="tx1"/>
              </a:buClr>
              <a:buSzPct val="75000"/>
              <a:defRPr sz="2800"/>
            </a:lvl1pPr>
            <a:lvl2pPr>
              <a:lnSpc>
                <a:spcPct val="150000"/>
              </a:lnSpc>
              <a:spcBef>
                <a:spcPts val="600"/>
              </a:spcBef>
              <a:buClr>
                <a:schemeClr val="tx1"/>
              </a:buClr>
              <a:buSzPct val="65000"/>
              <a:buFont typeface="Arial" panose="020B0604020202020204" pitchFamily="34" charset="0"/>
              <a:buChar char="•"/>
              <a:defRPr sz="2400"/>
            </a:lvl2pPr>
            <a:lvl3pPr>
              <a:lnSpc>
                <a:spcPct val="150000"/>
              </a:lnSpc>
              <a:spcBef>
                <a:spcPts val="600"/>
              </a:spcBef>
              <a:buClr>
                <a:schemeClr val="tx1"/>
              </a:buClr>
              <a:buSzPct val="55000"/>
              <a:defRPr sz="2000"/>
            </a:lvl3pPr>
          </a:lstStyle>
          <a:p>
            <a:pPr lvl="0"/>
            <a:r>
              <a:rPr lang="en-US" dirty="0"/>
              <a:t>Bulleted List Black Text (Arial </a:t>
            </a:r>
            <a:r>
              <a:rPr lang="en-US" dirty="0" err="1"/>
              <a:t>28pt</a:t>
            </a:r>
            <a:r>
              <a:rPr lang="en-US" dirty="0"/>
              <a:t>)</a:t>
            </a:r>
          </a:p>
          <a:p>
            <a:pPr lvl="1"/>
            <a:r>
              <a:rPr lang="en-US" dirty="0"/>
              <a:t>Second level (Arial </a:t>
            </a:r>
            <a:r>
              <a:rPr lang="en-US" dirty="0" err="1"/>
              <a:t>24pt</a:t>
            </a:r>
            <a:r>
              <a:rPr lang="en-US" dirty="0"/>
              <a:t>)</a:t>
            </a:r>
          </a:p>
          <a:p>
            <a:pPr lvl="2"/>
            <a:r>
              <a:rPr lang="en-US" dirty="0"/>
              <a:t>Third level (Arial </a:t>
            </a:r>
            <a:r>
              <a:rPr lang="en-US" dirty="0" err="1"/>
              <a:t>20pt</a:t>
            </a:r>
            <a:r>
              <a:rPr lang="en-US" dirty="0"/>
              <a:t>)</a:t>
            </a:r>
          </a:p>
        </p:txBody>
      </p:sp>
    </p:spTree>
    <p:extLst>
      <p:ext uri="{BB962C8B-B14F-4D97-AF65-F5344CB8AC3E}">
        <p14:creationId xmlns:p14="http://schemas.microsoft.com/office/powerpoint/2010/main" val="301690718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Reverse Bulleted Lis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ECF6741E-8CCA-4C4E-B0A3-741649C04FAB}"/>
              </a:ext>
            </a:extLst>
          </p:cNvPr>
          <p:cNvGrpSpPr/>
          <p:nvPr userDrawn="1"/>
        </p:nvGrpSpPr>
        <p:grpSpPr>
          <a:xfrm>
            <a:off x="-1" y="0"/>
            <a:ext cx="9144001" cy="5143500"/>
            <a:chOff x="-1" y="0"/>
            <a:chExt cx="9144001" cy="5143500"/>
          </a:xfrm>
        </p:grpSpPr>
        <p:sp>
          <p:nvSpPr>
            <p:cNvPr id="3" name="Rectangle 2">
              <a:extLst>
                <a:ext uri="{FF2B5EF4-FFF2-40B4-BE49-F238E27FC236}">
                  <a16:creationId xmlns:a16="http://schemas.microsoft.com/office/drawing/2014/main" id="{F4A875CD-6704-0848-BE4A-FFEEB0A59355}"/>
                </a:ext>
              </a:extLst>
            </p:cNvPr>
            <p:cNvSpPr/>
            <p:nvPr userDrawn="1"/>
          </p:nvSpPr>
          <p:spPr>
            <a:xfrm>
              <a:off x="-1" y="0"/>
              <a:ext cx="9144001" cy="5143500"/>
            </a:xfrm>
            <a:prstGeom prst="rect">
              <a:avLst/>
            </a:prstGeom>
            <a:solidFill>
              <a:srgbClr val="04A7F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nvGrpSpPr>
            <p:cNvPr id="4" name="Group 3">
              <a:extLst>
                <a:ext uri="{FF2B5EF4-FFF2-40B4-BE49-F238E27FC236}">
                  <a16:creationId xmlns:a16="http://schemas.microsoft.com/office/drawing/2014/main" id="{19FE1D65-821C-7449-ACD8-CD5ED09E42FC}"/>
                </a:ext>
              </a:extLst>
            </p:cNvPr>
            <p:cNvGrpSpPr/>
            <p:nvPr userDrawn="1"/>
          </p:nvGrpSpPr>
          <p:grpSpPr>
            <a:xfrm>
              <a:off x="0" y="4774698"/>
              <a:ext cx="9144000" cy="289217"/>
              <a:chOff x="0" y="4774698"/>
              <a:chExt cx="9144000" cy="289217"/>
            </a:xfrm>
          </p:grpSpPr>
          <p:grpSp>
            <p:nvGrpSpPr>
              <p:cNvPr id="2" name="Group 1">
                <a:extLst>
                  <a:ext uri="{FF2B5EF4-FFF2-40B4-BE49-F238E27FC236}">
                    <a16:creationId xmlns:a16="http://schemas.microsoft.com/office/drawing/2014/main" id="{72388502-05BC-5945-A033-AACACF358BD9}"/>
                  </a:ext>
                </a:extLst>
              </p:cNvPr>
              <p:cNvGrpSpPr/>
              <p:nvPr userDrawn="1"/>
            </p:nvGrpSpPr>
            <p:grpSpPr>
              <a:xfrm>
                <a:off x="0" y="4774698"/>
                <a:ext cx="9144000" cy="289217"/>
                <a:chOff x="0" y="4774698"/>
                <a:chExt cx="9144000" cy="289217"/>
              </a:xfrm>
            </p:grpSpPr>
            <p:sp>
              <p:nvSpPr>
                <p:cNvPr id="5" name="Rectangle 4">
                  <a:extLst>
                    <a:ext uri="{FF2B5EF4-FFF2-40B4-BE49-F238E27FC236}">
                      <a16:creationId xmlns:a16="http://schemas.microsoft.com/office/drawing/2014/main" id="{2ADAB89F-AD34-6A48-A442-2F4FDC778785}"/>
                    </a:ext>
                  </a:extLst>
                </p:cNvPr>
                <p:cNvSpPr/>
                <p:nvPr userDrawn="1"/>
              </p:nvSpPr>
              <p:spPr>
                <a:xfrm>
                  <a:off x="0" y="4774698"/>
                  <a:ext cx="9144000" cy="342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7" name="Right Triangle 6">
                  <a:extLst>
                    <a:ext uri="{FF2B5EF4-FFF2-40B4-BE49-F238E27FC236}">
                      <a16:creationId xmlns:a16="http://schemas.microsoft.com/office/drawing/2014/main" id="{2D08FF64-15EC-3D4E-9A2A-6860016F6E90}"/>
                    </a:ext>
                  </a:extLst>
                </p:cNvPr>
                <p:cNvSpPr/>
                <p:nvPr userDrawn="1"/>
              </p:nvSpPr>
              <p:spPr>
                <a:xfrm rot="10800000" flipH="1">
                  <a:off x="2225844" y="4791842"/>
                  <a:ext cx="232934" cy="272073"/>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sp>
            <p:nvSpPr>
              <p:cNvPr id="16" name="TextBox 15">
                <a:extLst>
                  <a:ext uri="{FF2B5EF4-FFF2-40B4-BE49-F238E27FC236}">
                    <a16:creationId xmlns:a16="http://schemas.microsoft.com/office/drawing/2014/main" id="{93A0CBE5-922A-6B4D-A0B3-9451FD291D27}"/>
                  </a:ext>
                </a:extLst>
              </p:cNvPr>
              <p:cNvSpPr txBox="1"/>
              <p:nvPr userDrawn="1"/>
            </p:nvSpPr>
            <p:spPr>
              <a:xfrm>
                <a:off x="0" y="4865191"/>
                <a:ext cx="2225843" cy="161583"/>
              </a:xfrm>
              <a:prstGeom prst="rect">
                <a:avLst/>
              </a:prstGeom>
              <a:noFill/>
            </p:spPr>
            <p:txBody>
              <a:bodyPr wrap="square" tIns="0" bIns="0" rtlCol="0" anchor="t">
                <a:spAutoFit/>
              </a:bodyPr>
              <a:lstStyle/>
              <a:p>
                <a:pPr algn="ctr"/>
                <a:r>
                  <a:rPr lang="en-US" sz="1050" b="1" dirty="0">
                    <a:solidFill>
                      <a:schemeClr val="bg1"/>
                    </a:solidFill>
                    <a:latin typeface="Arial" panose="020B0604020202020204" pitchFamily="34" charset="0"/>
                    <a:cs typeface="Arial" panose="020B0604020202020204" pitchFamily="34" charset="0"/>
                  </a:rPr>
                  <a:t>THE JACKSON LABORATORY</a:t>
                </a:r>
                <a:endParaRPr lang="en-US" sz="1050" dirty="0">
                  <a:solidFill>
                    <a:schemeClr val="bg1"/>
                  </a:solidFill>
                  <a:latin typeface="Arial" panose="020B0604020202020204" pitchFamily="34" charset="0"/>
                  <a:cs typeface="Arial" panose="020B0604020202020204" pitchFamily="34" charset="0"/>
                </a:endParaRPr>
              </a:p>
            </p:txBody>
          </p:sp>
        </p:grpSp>
      </p:grpSp>
      <p:sp>
        <p:nvSpPr>
          <p:cNvPr id="15" name="Slide Number Placeholder 17">
            <a:extLst>
              <a:ext uri="{FF2B5EF4-FFF2-40B4-BE49-F238E27FC236}">
                <a16:creationId xmlns:a16="http://schemas.microsoft.com/office/drawing/2014/main" id="{2FDB0E3C-B65A-A24A-96DA-7D7AE84EB18A}"/>
              </a:ext>
            </a:extLst>
          </p:cNvPr>
          <p:cNvSpPr>
            <a:spLocks noGrp="1"/>
          </p:cNvSpPr>
          <p:nvPr>
            <p:ph type="sldNum" sz="quarter" idx="4294967295"/>
          </p:nvPr>
        </p:nvSpPr>
        <p:spPr>
          <a:xfrm>
            <a:off x="8654970" y="4865191"/>
            <a:ext cx="353125" cy="161583"/>
          </a:xfrm>
          <a:prstGeom prst="rect">
            <a:avLst/>
          </a:prstGeom>
          <a:noFill/>
          <a:ln w="6350">
            <a:noFill/>
          </a:ln>
        </p:spPr>
        <p:txBody>
          <a:bodyPr tIns="0" bIns="0" anchor="t">
            <a:spAutoFit/>
          </a:bodyPr>
          <a:lstStyle>
            <a:lvl1pPr>
              <a:defRPr>
                <a:solidFill>
                  <a:schemeClr val="bg1"/>
                </a:solidFill>
              </a:defRPr>
            </a:lvl1pPr>
          </a:lstStyle>
          <a:p>
            <a:pPr algn="ctr"/>
            <a:fld id="{6625A8D5-DBAF-8845-9299-98FFBA23C9BF}" type="slidenum">
              <a:rPr lang="en-US" sz="1050" smtClean="0">
                <a:cs typeface="Arial" panose="020B0604020202020204" pitchFamily="34" charset="0"/>
              </a:rPr>
              <a:pPr algn="ctr"/>
              <a:t>‹#›</a:t>
            </a:fld>
            <a:endParaRPr lang="en-US" sz="1050" dirty="0">
              <a:cs typeface="Arial" panose="020B0604020202020204" pitchFamily="34" charset="0"/>
            </a:endParaRPr>
          </a:p>
        </p:txBody>
      </p:sp>
      <p:sp>
        <p:nvSpPr>
          <p:cNvPr id="17" name="Text Placeholder 9">
            <a:extLst>
              <a:ext uri="{FF2B5EF4-FFF2-40B4-BE49-F238E27FC236}">
                <a16:creationId xmlns:a16="http://schemas.microsoft.com/office/drawing/2014/main" id="{2A91190E-987F-3D4D-9686-5D75BE426496}"/>
              </a:ext>
            </a:extLst>
          </p:cNvPr>
          <p:cNvSpPr>
            <a:spLocks noGrp="1"/>
          </p:cNvSpPr>
          <p:nvPr>
            <p:ph type="body" sz="quarter" idx="12" hasCustomPrompt="1"/>
          </p:nvPr>
        </p:nvSpPr>
        <p:spPr>
          <a:xfrm>
            <a:off x="2458778" y="4873270"/>
            <a:ext cx="5119595" cy="145424"/>
          </a:xfrm>
          <a:prstGeom prst="rect">
            <a:avLst/>
          </a:prstGeom>
        </p:spPr>
        <p:txBody>
          <a:bodyPr tIns="0" bIns="0" anchor="t">
            <a:spAutoFit/>
          </a:bodyPr>
          <a:lstStyle>
            <a:lvl1pPr>
              <a:buNone/>
              <a:defRPr sz="1050">
                <a:solidFill>
                  <a:schemeClr val="bg1"/>
                </a:solidFill>
              </a:defRPr>
            </a:lvl1pPr>
          </a:lstStyle>
          <a:p>
            <a:pPr lvl="0"/>
            <a:r>
              <a:rPr lang="en-US" dirty="0"/>
              <a:t>PRESENTATION TITLE OR NICKNAME CAN LIVE HERE</a:t>
            </a:r>
          </a:p>
        </p:txBody>
      </p:sp>
      <p:sp>
        <p:nvSpPr>
          <p:cNvPr id="19" name="Text Placeholder 9">
            <a:extLst>
              <a:ext uri="{FF2B5EF4-FFF2-40B4-BE49-F238E27FC236}">
                <a16:creationId xmlns:a16="http://schemas.microsoft.com/office/drawing/2014/main" id="{822D3FD8-6681-BE4D-AA6B-BE7D511CEBC2}"/>
              </a:ext>
            </a:extLst>
          </p:cNvPr>
          <p:cNvSpPr>
            <a:spLocks noGrp="1"/>
          </p:cNvSpPr>
          <p:nvPr>
            <p:ph type="body" sz="quarter" idx="13" hasCustomPrompt="1"/>
          </p:nvPr>
        </p:nvSpPr>
        <p:spPr>
          <a:xfrm>
            <a:off x="313531" y="334513"/>
            <a:ext cx="8516937" cy="4081462"/>
          </a:xfrm>
          <a:prstGeom prst="rect">
            <a:avLst/>
          </a:prstGeom>
        </p:spPr>
        <p:txBody>
          <a:bodyPr/>
          <a:lstStyle>
            <a:lvl1pPr>
              <a:lnSpc>
                <a:spcPct val="150000"/>
              </a:lnSpc>
              <a:spcBef>
                <a:spcPts val="600"/>
              </a:spcBef>
              <a:buClr>
                <a:schemeClr val="bg1"/>
              </a:buClr>
              <a:buSzPct val="75000"/>
              <a:defRPr sz="2800">
                <a:solidFill>
                  <a:schemeClr val="bg1"/>
                </a:solidFill>
              </a:defRPr>
            </a:lvl1pPr>
            <a:lvl2pPr>
              <a:lnSpc>
                <a:spcPct val="150000"/>
              </a:lnSpc>
              <a:spcBef>
                <a:spcPts val="600"/>
              </a:spcBef>
              <a:buClr>
                <a:schemeClr val="bg1"/>
              </a:buClr>
              <a:buSzPct val="65000"/>
              <a:buFont typeface="Arial" panose="020B0604020202020204" pitchFamily="34" charset="0"/>
              <a:buChar char="•"/>
              <a:defRPr sz="2400">
                <a:solidFill>
                  <a:schemeClr val="bg1"/>
                </a:solidFill>
              </a:defRPr>
            </a:lvl2pPr>
            <a:lvl3pPr>
              <a:lnSpc>
                <a:spcPct val="150000"/>
              </a:lnSpc>
              <a:spcBef>
                <a:spcPts val="600"/>
              </a:spcBef>
              <a:buClr>
                <a:schemeClr val="bg1"/>
              </a:buClr>
              <a:buSzPct val="55000"/>
              <a:defRPr sz="2000">
                <a:solidFill>
                  <a:schemeClr val="bg1"/>
                </a:solidFill>
              </a:defRPr>
            </a:lvl3pPr>
          </a:lstStyle>
          <a:p>
            <a:pPr lvl="0"/>
            <a:r>
              <a:rPr lang="en-US" dirty="0"/>
              <a:t>Bulleted List White Text (Arial </a:t>
            </a:r>
            <a:r>
              <a:rPr lang="en-US" dirty="0" err="1"/>
              <a:t>28pt</a:t>
            </a:r>
            <a:r>
              <a:rPr lang="en-US" dirty="0"/>
              <a:t>)</a:t>
            </a:r>
          </a:p>
          <a:p>
            <a:pPr lvl="1"/>
            <a:r>
              <a:rPr lang="en-US" dirty="0"/>
              <a:t>Second level (Arial </a:t>
            </a:r>
            <a:r>
              <a:rPr lang="en-US" dirty="0" err="1"/>
              <a:t>24pt</a:t>
            </a:r>
            <a:r>
              <a:rPr lang="en-US" dirty="0"/>
              <a:t>)</a:t>
            </a:r>
          </a:p>
          <a:p>
            <a:pPr lvl="2"/>
            <a:r>
              <a:rPr lang="en-US" dirty="0"/>
              <a:t>Third level (Arial </a:t>
            </a:r>
            <a:r>
              <a:rPr lang="en-US" dirty="0" err="1"/>
              <a:t>20pt</a:t>
            </a:r>
            <a:r>
              <a:rPr lang="en-US" dirty="0"/>
              <a:t>)</a:t>
            </a:r>
          </a:p>
        </p:txBody>
      </p:sp>
    </p:spTree>
    <p:extLst>
      <p:ext uri="{BB962C8B-B14F-4D97-AF65-F5344CB8AC3E}">
        <p14:creationId xmlns:p14="http://schemas.microsoft.com/office/powerpoint/2010/main" val="3000313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General Header Slide">
    <p:spTree>
      <p:nvGrpSpPr>
        <p:cNvPr id="1" name=""/>
        <p:cNvGrpSpPr/>
        <p:nvPr/>
      </p:nvGrpSpPr>
      <p:grpSpPr>
        <a:xfrm>
          <a:off x="0" y="0"/>
          <a:ext cx="0" cy="0"/>
          <a:chOff x="0" y="0"/>
          <a:chExt cx="0" cy="0"/>
        </a:xfrm>
      </p:grpSpPr>
      <p:sp>
        <p:nvSpPr>
          <p:cNvPr id="11" name="Text Placeholder 9">
            <a:extLst>
              <a:ext uri="{FF2B5EF4-FFF2-40B4-BE49-F238E27FC236}">
                <a16:creationId xmlns:a16="http://schemas.microsoft.com/office/drawing/2014/main" id="{D944E324-23F9-E046-A2CE-E51DCFFCEC28}"/>
              </a:ext>
            </a:extLst>
          </p:cNvPr>
          <p:cNvSpPr>
            <a:spLocks noGrp="1"/>
          </p:cNvSpPr>
          <p:nvPr>
            <p:ph type="body" sz="quarter" idx="13" hasCustomPrompt="1"/>
          </p:nvPr>
        </p:nvSpPr>
        <p:spPr>
          <a:xfrm>
            <a:off x="243802" y="1030188"/>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
        <p:nvSpPr>
          <p:cNvPr id="6" name="Rectangle 5">
            <a:extLst>
              <a:ext uri="{FF2B5EF4-FFF2-40B4-BE49-F238E27FC236}">
                <a16:creationId xmlns:a16="http://schemas.microsoft.com/office/drawing/2014/main" id="{B53C8E07-B1CB-034C-930E-250012BEE034}"/>
              </a:ext>
            </a:extLst>
          </p:cNvPr>
          <p:cNvSpPr/>
          <p:nvPr userDrawn="1"/>
        </p:nvSpPr>
        <p:spPr>
          <a:xfrm>
            <a:off x="0" y="1"/>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7" name="Text Placeholder 6">
            <a:extLst>
              <a:ext uri="{FF2B5EF4-FFF2-40B4-BE49-F238E27FC236}">
                <a16:creationId xmlns:a16="http://schemas.microsoft.com/office/drawing/2014/main" id="{5964C5C6-BC04-0946-9302-7D266C169AE0}"/>
              </a:ext>
            </a:extLst>
          </p:cNvPr>
          <p:cNvSpPr>
            <a:spLocks noGrp="1"/>
          </p:cNvSpPr>
          <p:nvPr>
            <p:ph type="body" sz="quarter" idx="10" hasCustomPrompt="1"/>
          </p:nvPr>
        </p:nvSpPr>
        <p:spPr>
          <a:xfrm>
            <a:off x="243802" y="283873"/>
            <a:ext cx="7299722" cy="472679"/>
          </a:xfrm>
          <a:prstGeom prst="rect">
            <a:avLst/>
          </a:prstGeom>
        </p:spPr>
        <p:txBody>
          <a:bodyPr/>
          <a:lstStyle>
            <a:lvl1pPr>
              <a:buNone/>
              <a:defRPr sz="3400">
                <a:solidFill>
                  <a:schemeClr val="tx2"/>
                </a:solidFill>
              </a:defRPr>
            </a:lvl1pPr>
          </a:lstStyle>
          <a:p>
            <a:pPr lvl="0"/>
            <a:r>
              <a:rPr lang="en-US" dirty="0"/>
              <a:t>LEFT HEADER: ARIAL </a:t>
            </a:r>
            <a:r>
              <a:rPr lang="en-US" dirty="0" err="1"/>
              <a:t>34PT</a:t>
            </a:r>
            <a:r>
              <a:rPr lang="en-US" dirty="0"/>
              <a:t> CAPS</a:t>
            </a:r>
          </a:p>
        </p:txBody>
      </p:sp>
    </p:spTree>
    <p:extLst>
      <p:ext uri="{BB962C8B-B14F-4D97-AF65-F5344CB8AC3E}">
        <p14:creationId xmlns:p14="http://schemas.microsoft.com/office/powerpoint/2010/main" val="3677324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General w/JAX name, Title, Page#">
    <p:spTree>
      <p:nvGrpSpPr>
        <p:cNvPr id="1" name=""/>
        <p:cNvGrpSpPr/>
        <p:nvPr/>
      </p:nvGrpSpPr>
      <p:grpSpPr>
        <a:xfrm>
          <a:off x="0" y="0"/>
          <a:ext cx="0" cy="0"/>
          <a:chOff x="0" y="0"/>
          <a:chExt cx="0" cy="0"/>
        </a:xfrm>
      </p:grpSpPr>
      <p:sp>
        <p:nvSpPr>
          <p:cNvPr id="4" name="Slide Number Placeholder 17">
            <a:extLst>
              <a:ext uri="{FF2B5EF4-FFF2-40B4-BE49-F238E27FC236}">
                <a16:creationId xmlns:a16="http://schemas.microsoft.com/office/drawing/2014/main" id="{A7765B19-81AD-F74F-AF49-13AEF84E7B96}"/>
              </a:ext>
            </a:extLst>
          </p:cNvPr>
          <p:cNvSpPr>
            <a:spLocks noGrp="1"/>
          </p:cNvSpPr>
          <p:nvPr>
            <p:ph type="sldNum" sz="quarter" idx="4294967295"/>
          </p:nvPr>
        </p:nvSpPr>
        <p:spPr>
          <a:xfrm>
            <a:off x="8654970" y="4865191"/>
            <a:ext cx="353125" cy="161583"/>
          </a:xfrm>
          <a:prstGeom prst="rect">
            <a:avLst/>
          </a:prstGeom>
          <a:noFill/>
          <a:ln w="6350">
            <a:noFill/>
          </a:ln>
        </p:spPr>
        <p:txBody>
          <a:bodyPr tIns="0" bIns="0" anchor="t">
            <a:spAutoFit/>
          </a:bodyPr>
          <a:lstStyle>
            <a:lvl1pPr>
              <a:defRPr>
                <a:solidFill>
                  <a:schemeClr val="tx2"/>
                </a:solidFill>
              </a:defRPr>
            </a:lvl1pPr>
          </a:lstStyle>
          <a:p>
            <a:pPr algn="ctr"/>
            <a:fld id="{6625A8D5-DBAF-8845-9299-98FFBA23C9BF}" type="slidenum">
              <a:rPr lang="en-US" sz="1050" smtClean="0">
                <a:cs typeface="Arial" panose="020B0604020202020204" pitchFamily="34" charset="0"/>
              </a:rPr>
              <a:pPr algn="ctr"/>
              <a:t>‹#›</a:t>
            </a:fld>
            <a:endParaRPr lang="en-US" sz="1050" dirty="0">
              <a:cs typeface="Arial" panose="020B0604020202020204" pitchFamily="34" charset="0"/>
            </a:endParaRPr>
          </a:p>
        </p:txBody>
      </p:sp>
      <p:grpSp>
        <p:nvGrpSpPr>
          <p:cNvPr id="3" name="Group 2">
            <a:extLst>
              <a:ext uri="{FF2B5EF4-FFF2-40B4-BE49-F238E27FC236}">
                <a16:creationId xmlns:a16="http://schemas.microsoft.com/office/drawing/2014/main" id="{751632F2-D6A3-5143-BF0F-1CC05596F886}"/>
              </a:ext>
            </a:extLst>
          </p:cNvPr>
          <p:cNvGrpSpPr/>
          <p:nvPr userDrawn="1"/>
        </p:nvGrpSpPr>
        <p:grpSpPr>
          <a:xfrm>
            <a:off x="0" y="4774698"/>
            <a:ext cx="9144000" cy="289217"/>
            <a:chOff x="0" y="4774698"/>
            <a:chExt cx="9144000" cy="289217"/>
          </a:xfrm>
        </p:grpSpPr>
        <p:sp>
          <p:nvSpPr>
            <p:cNvPr id="6" name="TextBox 5">
              <a:extLst>
                <a:ext uri="{FF2B5EF4-FFF2-40B4-BE49-F238E27FC236}">
                  <a16:creationId xmlns:a16="http://schemas.microsoft.com/office/drawing/2014/main" id="{B162175B-7F4D-D949-97C5-A619E6C65A49}"/>
                </a:ext>
              </a:extLst>
            </p:cNvPr>
            <p:cNvSpPr txBox="1"/>
            <p:nvPr userDrawn="1"/>
          </p:nvSpPr>
          <p:spPr>
            <a:xfrm>
              <a:off x="0" y="4865191"/>
              <a:ext cx="2225843" cy="161583"/>
            </a:xfrm>
            <a:prstGeom prst="rect">
              <a:avLst/>
            </a:prstGeom>
            <a:noFill/>
          </p:spPr>
          <p:txBody>
            <a:bodyPr wrap="square" tIns="0" bIns="0" rtlCol="0" anchor="t">
              <a:spAutoFit/>
            </a:bodyPr>
            <a:lstStyle/>
            <a:p>
              <a:pPr algn="ctr"/>
              <a:r>
                <a:rPr lang="en-US" sz="1050" b="1" dirty="0">
                  <a:solidFill>
                    <a:srgbClr val="04A7F1"/>
                  </a:solidFill>
                  <a:latin typeface="Arial" panose="020B0604020202020204" pitchFamily="34" charset="0"/>
                  <a:cs typeface="Arial" panose="020B0604020202020204" pitchFamily="34" charset="0"/>
                </a:rPr>
                <a:t>THE JACKSON LABORATORY</a:t>
              </a:r>
              <a:endParaRPr lang="en-US" sz="1050" dirty="0">
                <a:solidFill>
                  <a:srgbClr val="04A7F1"/>
                </a:solidFill>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97FF56CD-6A60-5D41-AC6D-756DC18EA01A}"/>
                </a:ext>
              </a:extLst>
            </p:cNvPr>
            <p:cNvGrpSpPr/>
            <p:nvPr userDrawn="1"/>
          </p:nvGrpSpPr>
          <p:grpSpPr>
            <a:xfrm>
              <a:off x="0" y="4774698"/>
              <a:ext cx="9144000" cy="289217"/>
              <a:chOff x="0" y="4774698"/>
              <a:chExt cx="9144000" cy="289217"/>
            </a:xfrm>
          </p:grpSpPr>
          <p:sp>
            <p:nvSpPr>
              <p:cNvPr id="5" name="Rectangle 4">
                <a:extLst>
                  <a:ext uri="{FF2B5EF4-FFF2-40B4-BE49-F238E27FC236}">
                    <a16:creationId xmlns:a16="http://schemas.microsoft.com/office/drawing/2014/main" id="{140FBF9D-2125-7E42-8EEB-F5AC32193357}"/>
                  </a:ext>
                </a:extLst>
              </p:cNvPr>
              <p:cNvSpPr/>
              <p:nvPr userDrawn="1"/>
            </p:nvSpPr>
            <p:spPr>
              <a:xfrm>
                <a:off x="0" y="4774698"/>
                <a:ext cx="9144000" cy="34289"/>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7" name="Right Triangle 6">
                <a:extLst>
                  <a:ext uri="{FF2B5EF4-FFF2-40B4-BE49-F238E27FC236}">
                    <a16:creationId xmlns:a16="http://schemas.microsoft.com/office/drawing/2014/main" id="{95242366-61CD-5449-86EB-92143117F000}"/>
                  </a:ext>
                </a:extLst>
              </p:cNvPr>
              <p:cNvSpPr/>
              <p:nvPr userDrawn="1"/>
            </p:nvSpPr>
            <p:spPr>
              <a:xfrm rot="10800000" flipH="1">
                <a:off x="2225844" y="4791842"/>
                <a:ext cx="232934" cy="272073"/>
              </a:xfrm>
              <a:prstGeom prst="rtTriangle">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grpSp>
      <p:sp>
        <p:nvSpPr>
          <p:cNvPr id="11" name="Text Placeholder 9">
            <a:extLst>
              <a:ext uri="{FF2B5EF4-FFF2-40B4-BE49-F238E27FC236}">
                <a16:creationId xmlns:a16="http://schemas.microsoft.com/office/drawing/2014/main" id="{5986D113-80CA-7F47-A29A-74D32ABAD006}"/>
              </a:ext>
            </a:extLst>
          </p:cNvPr>
          <p:cNvSpPr>
            <a:spLocks noGrp="1"/>
          </p:cNvSpPr>
          <p:nvPr>
            <p:ph type="body" sz="quarter" idx="12" hasCustomPrompt="1"/>
          </p:nvPr>
        </p:nvSpPr>
        <p:spPr>
          <a:xfrm>
            <a:off x="2458778" y="4873270"/>
            <a:ext cx="5119595" cy="145424"/>
          </a:xfrm>
          <a:prstGeom prst="rect">
            <a:avLst/>
          </a:prstGeom>
        </p:spPr>
        <p:txBody>
          <a:bodyPr tIns="0" bIns="0" anchor="t">
            <a:spAutoFit/>
          </a:bodyPr>
          <a:lstStyle>
            <a:lvl1pPr>
              <a:buNone/>
              <a:defRPr sz="1050">
                <a:solidFill>
                  <a:schemeClr val="tx2"/>
                </a:solidFill>
              </a:defRPr>
            </a:lvl1pPr>
          </a:lstStyle>
          <a:p>
            <a:pPr lvl="0"/>
            <a:r>
              <a:rPr lang="en-US" dirty="0"/>
              <a:t>PRESENTATION TITLE OR NICKNAME CAN LIVE HERE</a:t>
            </a:r>
          </a:p>
        </p:txBody>
      </p:sp>
      <p:sp>
        <p:nvSpPr>
          <p:cNvPr id="13" name="Text Placeholder 9">
            <a:extLst>
              <a:ext uri="{FF2B5EF4-FFF2-40B4-BE49-F238E27FC236}">
                <a16:creationId xmlns:a16="http://schemas.microsoft.com/office/drawing/2014/main" id="{F58ECC1F-A3B0-AF45-924F-AAD097B17E4E}"/>
              </a:ext>
            </a:extLst>
          </p:cNvPr>
          <p:cNvSpPr>
            <a:spLocks noGrp="1"/>
          </p:cNvSpPr>
          <p:nvPr>
            <p:ph type="body" sz="quarter" idx="14" hasCustomPrompt="1"/>
          </p:nvPr>
        </p:nvSpPr>
        <p:spPr>
          <a:xfrm>
            <a:off x="243802" y="420687"/>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Tree>
    <p:extLst>
      <p:ext uri="{BB962C8B-B14F-4D97-AF65-F5344CB8AC3E}">
        <p14:creationId xmlns:p14="http://schemas.microsoft.com/office/powerpoint/2010/main" val="3173639305"/>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Blue w/JAX name, Title, P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CFE2F1D-71EB-A74F-8417-D4469D3AC008}"/>
              </a:ext>
            </a:extLst>
          </p:cNvPr>
          <p:cNvSpPr/>
          <p:nvPr userDrawn="1"/>
        </p:nvSpPr>
        <p:spPr>
          <a:xfrm>
            <a:off x="0" y="4774698"/>
            <a:ext cx="9144000" cy="368803"/>
          </a:xfrm>
          <a:prstGeom prst="rect">
            <a:avLst/>
          </a:prstGeom>
          <a:solidFill>
            <a:srgbClr val="04A7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p>
        </p:txBody>
      </p:sp>
      <p:sp>
        <p:nvSpPr>
          <p:cNvPr id="7" name="Right Triangle 6">
            <a:extLst>
              <a:ext uri="{FF2B5EF4-FFF2-40B4-BE49-F238E27FC236}">
                <a16:creationId xmlns:a16="http://schemas.microsoft.com/office/drawing/2014/main" id="{1AE5EBAB-FA5E-D840-86FF-3BAD451E0163}"/>
              </a:ext>
            </a:extLst>
          </p:cNvPr>
          <p:cNvSpPr/>
          <p:nvPr userDrawn="1"/>
        </p:nvSpPr>
        <p:spPr>
          <a:xfrm rot="10800000" flipH="1">
            <a:off x="2262584" y="4744440"/>
            <a:ext cx="273517" cy="319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3" name="Slide Number Placeholder 17">
            <a:extLst>
              <a:ext uri="{FF2B5EF4-FFF2-40B4-BE49-F238E27FC236}">
                <a16:creationId xmlns:a16="http://schemas.microsoft.com/office/drawing/2014/main" id="{27BBF15B-3140-F54B-9864-DF212160A9A7}"/>
              </a:ext>
            </a:extLst>
          </p:cNvPr>
          <p:cNvSpPr>
            <a:spLocks noGrp="1"/>
          </p:cNvSpPr>
          <p:nvPr>
            <p:ph type="sldNum" sz="quarter" idx="4294967295"/>
          </p:nvPr>
        </p:nvSpPr>
        <p:spPr>
          <a:xfrm>
            <a:off x="8654970" y="4865191"/>
            <a:ext cx="353125" cy="161583"/>
          </a:xfrm>
          <a:prstGeom prst="rect">
            <a:avLst/>
          </a:prstGeom>
          <a:noFill/>
          <a:ln w="6350">
            <a:noFill/>
          </a:ln>
        </p:spPr>
        <p:txBody>
          <a:bodyPr tIns="0" bIns="0" anchor="t">
            <a:spAutoFit/>
          </a:bodyPr>
          <a:lstStyle>
            <a:lvl1pPr>
              <a:defRPr>
                <a:solidFill>
                  <a:schemeClr val="bg1"/>
                </a:solidFill>
              </a:defRPr>
            </a:lvl1pPr>
          </a:lstStyle>
          <a:p>
            <a:pPr algn="ctr"/>
            <a:fld id="{4723624F-8E48-9C49-BDEC-1C4437A0BD87}" type="slidenum">
              <a:rPr lang="en-US" sz="1050" smtClean="0">
                <a:cs typeface="Arial" panose="020B0604020202020204" pitchFamily="34" charset="0"/>
              </a:rPr>
              <a:pPr algn="ctr"/>
              <a:t>‹#›</a:t>
            </a:fld>
            <a:endParaRPr lang="en-US" sz="1050" dirty="0">
              <a:cs typeface="Arial" panose="020B0604020202020204" pitchFamily="34" charset="0"/>
            </a:endParaRPr>
          </a:p>
        </p:txBody>
      </p:sp>
      <p:sp>
        <p:nvSpPr>
          <p:cNvPr id="14" name="TextBox 13">
            <a:extLst>
              <a:ext uri="{FF2B5EF4-FFF2-40B4-BE49-F238E27FC236}">
                <a16:creationId xmlns:a16="http://schemas.microsoft.com/office/drawing/2014/main" id="{2AF0211F-789F-FB45-9F7C-ED24763E3520}"/>
              </a:ext>
            </a:extLst>
          </p:cNvPr>
          <p:cNvSpPr txBox="1"/>
          <p:nvPr userDrawn="1"/>
        </p:nvSpPr>
        <p:spPr>
          <a:xfrm>
            <a:off x="0" y="4865191"/>
            <a:ext cx="2225843" cy="161583"/>
          </a:xfrm>
          <a:prstGeom prst="rect">
            <a:avLst/>
          </a:prstGeom>
          <a:noFill/>
        </p:spPr>
        <p:txBody>
          <a:bodyPr wrap="square" tIns="0" bIns="0" rtlCol="0" anchor="t">
            <a:spAutoFit/>
          </a:bodyPr>
          <a:lstStyle/>
          <a:p>
            <a:pPr algn="ctr"/>
            <a:r>
              <a:rPr lang="en-US" sz="1050" b="1" dirty="0">
                <a:solidFill>
                  <a:schemeClr val="bg1"/>
                </a:solidFill>
                <a:latin typeface="Arial" panose="020B0604020202020204" pitchFamily="34" charset="0"/>
                <a:cs typeface="Arial" panose="020B0604020202020204" pitchFamily="34" charset="0"/>
              </a:rPr>
              <a:t>THE JACKSON LABORATORY</a:t>
            </a:r>
            <a:endParaRPr lang="en-US" sz="1050" dirty="0">
              <a:solidFill>
                <a:schemeClr val="bg1"/>
              </a:solidFill>
              <a:latin typeface="Arial" panose="020B0604020202020204" pitchFamily="34" charset="0"/>
              <a:cs typeface="Arial" panose="020B0604020202020204" pitchFamily="34" charset="0"/>
            </a:endParaRPr>
          </a:p>
        </p:txBody>
      </p:sp>
      <p:sp>
        <p:nvSpPr>
          <p:cNvPr id="15" name="Text Placeholder 9">
            <a:extLst>
              <a:ext uri="{FF2B5EF4-FFF2-40B4-BE49-F238E27FC236}">
                <a16:creationId xmlns:a16="http://schemas.microsoft.com/office/drawing/2014/main" id="{8254639E-A807-E346-8119-F65E75313C81}"/>
              </a:ext>
            </a:extLst>
          </p:cNvPr>
          <p:cNvSpPr>
            <a:spLocks noGrp="1"/>
          </p:cNvSpPr>
          <p:nvPr>
            <p:ph type="body" sz="quarter" idx="12" hasCustomPrompt="1"/>
          </p:nvPr>
        </p:nvSpPr>
        <p:spPr>
          <a:xfrm>
            <a:off x="2458778" y="4873270"/>
            <a:ext cx="5119595" cy="145424"/>
          </a:xfrm>
          <a:prstGeom prst="rect">
            <a:avLst/>
          </a:prstGeom>
        </p:spPr>
        <p:txBody>
          <a:bodyPr tIns="0" bIns="0" anchor="t">
            <a:spAutoFit/>
          </a:bodyPr>
          <a:lstStyle>
            <a:lvl1pPr>
              <a:buNone/>
              <a:defRPr sz="1050">
                <a:solidFill>
                  <a:schemeClr val="bg1"/>
                </a:solidFill>
              </a:defRPr>
            </a:lvl1pPr>
          </a:lstStyle>
          <a:p>
            <a:pPr lvl="0"/>
            <a:r>
              <a:rPr lang="en-US" dirty="0"/>
              <a:t>PRESENTATION TITLE OR NICKNAME CAN LIVE HERE</a:t>
            </a:r>
          </a:p>
        </p:txBody>
      </p:sp>
      <p:sp>
        <p:nvSpPr>
          <p:cNvPr id="10" name="Text Placeholder 9">
            <a:extLst>
              <a:ext uri="{FF2B5EF4-FFF2-40B4-BE49-F238E27FC236}">
                <a16:creationId xmlns:a16="http://schemas.microsoft.com/office/drawing/2014/main" id="{4B0F26A9-B7B1-8B4E-8595-3AA3444B76FF}"/>
              </a:ext>
            </a:extLst>
          </p:cNvPr>
          <p:cNvSpPr>
            <a:spLocks noGrp="1"/>
          </p:cNvSpPr>
          <p:nvPr>
            <p:ph type="body" sz="quarter" idx="14" hasCustomPrompt="1"/>
          </p:nvPr>
        </p:nvSpPr>
        <p:spPr>
          <a:xfrm>
            <a:off x="243802" y="420687"/>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Tree>
    <p:extLst>
      <p:ext uri="{BB962C8B-B14F-4D97-AF65-F5344CB8AC3E}">
        <p14:creationId xmlns:p14="http://schemas.microsoft.com/office/powerpoint/2010/main" val="21841502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Gray w/JAX name, Title, P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8C89480-D3DF-8748-8722-1FFFFD7A55FD}"/>
              </a:ext>
            </a:extLst>
          </p:cNvPr>
          <p:cNvSpPr/>
          <p:nvPr userDrawn="1"/>
        </p:nvSpPr>
        <p:spPr>
          <a:xfrm>
            <a:off x="0" y="4774698"/>
            <a:ext cx="9144000" cy="36880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7" name="Right Triangle 6">
            <a:extLst>
              <a:ext uri="{FF2B5EF4-FFF2-40B4-BE49-F238E27FC236}">
                <a16:creationId xmlns:a16="http://schemas.microsoft.com/office/drawing/2014/main" id="{36B33EAC-AF78-ED4B-90C7-47F2FDB0F5BC}"/>
              </a:ext>
            </a:extLst>
          </p:cNvPr>
          <p:cNvSpPr/>
          <p:nvPr userDrawn="1"/>
        </p:nvSpPr>
        <p:spPr>
          <a:xfrm rot="10800000" flipH="1">
            <a:off x="2262584" y="4744440"/>
            <a:ext cx="273517" cy="31947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3" name="Slide Number Placeholder 17">
            <a:extLst>
              <a:ext uri="{FF2B5EF4-FFF2-40B4-BE49-F238E27FC236}">
                <a16:creationId xmlns:a16="http://schemas.microsoft.com/office/drawing/2014/main" id="{B60A824E-FEEF-FA4E-9895-D1C8877C0C5F}"/>
              </a:ext>
            </a:extLst>
          </p:cNvPr>
          <p:cNvSpPr>
            <a:spLocks noGrp="1"/>
          </p:cNvSpPr>
          <p:nvPr>
            <p:ph type="sldNum" sz="quarter" idx="4294967295"/>
          </p:nvPr>
        </p:nvSpPr>
        <p:spPr>
          <a:xfrm>
            <a:off x="8654970" y="4865191"/>
            <a:ext cx="353125" cy="161583"/>
          </a:xfrm>
          <a:prstGeom prst="rect">
            <a:avLst/>
          </a:prstGeom>
          <a:noFill/>
          <a:ln w="6350">
            <a:noFill/>
          </a:ln>
        </p:spPr>
        <p:txBody>
          <a:bodyPr tIns="0" bIns="0" anchor="t">
            <a:spAutoFit/>
          </a:bodyPr>
          <a:lstStyle>
            <a:lvl1pPr>
              <a:defRPr>
                <a:solidFill>
                  <a:schemeClr val="bg1"/>
                </a:solidFill>
              </a:defRPr>
            </a:lvl1pPr>
          </a:lstStyle>
          <a:p>
            <a:pPr algn="ctr"/>
            <a:fld id="{6625A8D5-DBAF-8845-9299-98FFBA23C9BF}" type="slidenum">
              <a:rPr lang="en-US" sz="1050" smtClean="0">
                <a:cs typeface="Arial" panose="020B0604020202020204" pitchFamily="34" charset="0"/>
              </a:rPr>
              <a:pPr algn="ctr"/>
              <a:t>‹#›</a:t>
            </a:fld>
            <a:endParaRPr lang="en-US" sz="1050" dirty="0">
              <a:cs typeface="Arial" panose="020B0604020202020204" pitchFamily="34" charset="0"/>
            </a:endParaRPr>
          </a:p>
        </p:txBody>
      </p:sp>
      <p:sp>
        <p:nvSpPr>
          <p:cNvPr id="14" name="TextBox 13">
            <a:extLst>
              <a:ext uri="{FF2B5EF4-FFF2-40B4-BE49-F238E27FC236}">
                <a16:creationId xmlns:a16="http://schemas.microsoft.com/office/drawing/2014/main" id="{0D2FFD54-152A-C246-AF71-2548E723F048}"/>
              </a:ext>
            </a:extLst>
          </p:cNvPr>
          <p:cNvSpPr txBox="1"/>
          <p:nvPr userDrawn="1"/>
        </p:nvSpPr>
        <p:spPr>
          <a:xfrm>
            <a:off x="0" y="4865191"/>
            <a:ext cx="2225843" cy="161583"/>
          </a:xfrm>
          <a:prstGeom prst="rect">
            <a:avLst/>
          </a:prstGeom>
          <a:noFill/>
        </p:spPr>
        <p:txBody>
          <a:bodyPr wrap="square" tIns="0" bIns="0" rtlCol="0" anchor="t">
            <a:spAutoFit/>
          </a:bodyPr>
          <a:lstStyle/>
          <a:p>
            <a:pPr algn="ctr"/>
            <a:r>
              <a:rPr lang="en-US" sz="1050" b="1" dirty="0">
                <a:solidFill>
                  <a:schemeClr val="bg1"/>
                </a:solidFill>
                <a:latin typeface="Arial" panose="020B0604020202020204" pitchFamily="34" charset="0"/>
                <a:cs typeface="Arial" panose="020B0604020202020204" pitchFamily="34" charset="0"/>
              </a:rPr>
              <a:t>THE JACKSON LABORATORY</a:t>
            </a:r>
            <a:endParaRPr lang="en-US" sz="1050" dirty="0">
              <a:solidFill>
                <a:schemeClr val="bg1"/>
              </a:solidFill>
              <a:latin typeface="Arial" panose="020B0604020202020204" pitchFamily="34" charset="0"/>
              <a:cs typeface="Arial" panose="020B0604020202020204" pitchFamily="34" charset="0"/>
            </a:endParaRPr>
          </a:p>
        </p:txBody>
      </p:sp>
      <p:sp>
        <p:nvSpPr>
          <p:cNvPr id="15" name="Text Placeholder 9">
            <a:extLst>
              <a:ext uri="{FF2B5EF4-FFF2-40B4-BE49-F238E27FC236}">
                <a16:creationId xmlns:a16="http://schemas.microsoft.com/office/drawing/2014/main" id="{2211C028-FA6A-4443-92CD-F57FCCAE7F41}"/>
              </a:ext>
            </a:extLst>
          </p:cNvPr>
          <p:cNvSpPr>
            <a:spLocks noGrp="1"/>
          </p:cNvSpPr>
          <p:nvPr>
            <p:ph type="body" sz="quarter" idx="12" hasCustomPrompt="1"/>
          </p:nvPr>
        </p:nvSpPr>
        <p:spPr>
          <a:xfrm>
            <a:off x="2458778" y="4873270"/>
            <a:ext cx="5119595" cy="145424"/>
          </a:xfrm>
          <a:prstGeom prst="rect">
            <a:avLst/>
          </a:prstGeom>
        </p:spPr>
        <p:txBody>
          <a:bodyPr tIns="0" bIns="0" anchor="t">
            <a:spAutoFit/>
          </a:bodyPr>
          <a:lstStyle>
            <a:lvl1pPr>
              <a:buNone/>
              <a:defRPr sz="1050">
                <a:solidFill>
                  <a:schemeClr val="bg1"/>
                </a:solidFill>
              </a:defRPr>
            </a:lvl1pPr>
          </a:lstStyle>
          <a:p>
            <a:pPr lvl="0"/>
            <a:r>
              <a:rPr lang="en-US" dirty="0"/>
              <a:t>PRESENTATION TITLE OR NICKNAME CAN LIVE HERE</a:t>
            </a:r>
          </a:p>
        </p:txBody>
      </p:sp>
      <p:sp>
        <p:nvSpPr>
          <p:cNvPr id="10" name="Text Placeholder 9">
            <a:extLst>
              <a:ext uri="{FF2B5EF4-FFF2-40B4-BE49-F238E27FC236}">
                <a16:creationId xmlns:a16="http://schemas.microsoft.com/office/drawing/2014/main" id="{6E2021D8-CF06-1648-A34D-B933BE729F43}"/>
              </a:ext>
            </a:extLst>
          </p:cNvPr>
          <p:cNvSpPr>
            <a:spLocks noGrp="1"/>
          </p:cNvSpPr>
          <p:nvPr>
            <p:ph type="body" sz="quarter" idx="14" hasCustomPrompt="1"/>
          </p:nvPr>
        </p:nvSpPr>
        <p:spPr>
          <a:xfrm>
            <a:off x="243802" y="420687"/>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Tree>
    <p:extLst>
      <p:ext uri="{BB962C8B-B14F-4D97-AF65-F5344CB8AC3E}">
        <p14:creationId xmlns:p14="http://schemas.microsoft.com/office/powerpoint/2010/main" val="1802128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Reverse w/JAX name, Title, Page#">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ECF6741E-8CCA-4C4E-B0A3-741649C04FAB}"/>
              </a:ext>
            </a:extLst>
          </p:cNvPr>
          <p:cNvGrpSpPr/>
          <p:nvPr userDrawn="1"/>
        </p:nvGrpSpPr>
        <p:grpSpPr>
          <a:xfrm>
            <a:off x="-1" y="0"/>
            <a:ext cx="9144001" cy="5143500"/>
            <a:chOff x="-1" y="0"/>
            <a:chExt cx="9144001" cy="5143500"/>
          </a:xfrm>
        </p:grpSpPr>
        <p:sp>
          <p:nvSpPr>
            <p:cNvPr id="3" name="Rectangle 2">
              <a:extLst>
                <a:ext uri="{FF2B5EF4-FFF2-40B4-BE49-F238E27FC236}">
                  <a16:creationId xmlns:a16="http://schemas.microsoft.com/office/drawing/2014/main" id="{F4A875CD-6704-0848-BE4A-FFEEB0A59355}"/>
                </a:ext>
              </a:extLst>
            </p:cNvPr>
            <p:cNvSpPr/>
            <p:nvPr userDrawn="1"/>
          </p:nvSpPr>
          <p:spPr>
            <a:xfrm>
              <a:off x="-1" y="0"/>
              <a:ext cx="9144001" cy="5143500"/>
            </a:xfrm>
            <a:prstGeom prst="rect">
              <a:avLst/>
            </a:prstGeom>
            <a:solidFill>
              <a:srgbClr val="04A7F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nvGrpSpPr>
            <p:cNvPr id="4" name="Group 3">
              <a:extLst>
                <a:ext uri="{FF2B5EF4-FFF2-40B4-BE49-F238E27FC236}">
                  <a16:creationId xmlns:a16="http://schemas.microsoft.com/office/drawing/2014/main" id="{19FE1D65-821C-7449-ACD8-CD5ED09E42FC}"/>
                </a:ext>
              </a:extLst>
            </p:cNvPr>
            <p:cNvGrpSpPr/>
            <p:nvPr userDrawn="1"/>
          </p:nvGrpSpPr>
          <p:grpSpPr>
            <a:xfrm>
              <a:off x="0" y="4774698"/>
              <a:ext cx="9144000" cy="289217"/>
              <a:chOff x="0" y="4774698"/>
              <a:chExt cx="9144000" cy="289217"/>
            </a:xfrm>
          </p:grpSpPr>
          <p:grpSp>
            <p:nvGrpSpPr>
              <p:cNvPr id="2" name="Group 1">
                <a:extLst>
                  <a:ext uri="{FF2B5EF4-FFF2-40B4-BE49-F238E27FC236}">
                    <a16:creationId xmlns:a16="http://schemas.microsoft.com/office/drawing/2014/main" id="{72388502-05BC-5945-A033-AACACF358BD9}"/>
                  </a:ext>
                </a:extLst>
              </p:cNvPr>
              <p:cNvGrpSpPr/>
              <p:nvPr userDrawn="1"/>
            </p:nvGrpSpPr>
            <p:grpSpPr>
              <a:xfrm>
                <a:off x="0" y="4774698"/>
                <a:ext cx="9144000" cy="289217"/>
                <a:chOff x="0" y="4774698"/>
                <a:chExt cx="9144000" cy="289217"/>
              </a:xfrm>
            </p:grpSpPr>
            <p:sp>
              <p:nvSpPr>
                <p:cNvPr id="5" name="Rectangle 4">
                  <a:extLst>
                    <a:ext uri="{FF2B5EF4-FFF2-40B4-BE49-F238E27FC236}">
                      <a16:creationId xmlns:a16="http://schemas.microsoft.com/office/drawing/2014/main" id="{2ADAB89F-AD34-6A48-A442-2F4FDC778785}"/>
                    </a:ext>
                  </a:extLst>
                </p:cNvPr>
                <p:cNvSpPr/>
                <p:nvPr userDrawn="1"/>
              </p:nvSpPr>
              <p:spPr>
                <a:xfrm>
                  <a:off x="0" y="4774698"/>
                  <a:ext cx="9144000" cy="342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7" name="Right Triangle 6">
                  <a:extLst>
                    <a:ext uri="{FF2B5EF4-FFF2-40B4-BE49-F238E27FC236}">
                      <a16:creationId xmlns:a16="http://schemas.microsoft.com/office/drawing/2014/main" id="{2D08FF64-15EC-3D4E-9A2A-6860016F6E90}"/>
                    </a:ext>
                  </a:extLst>
                </p:cNvPr>
                <p:cNvSpPr/>
                <p:nvPr userDrawn="1"/>
              </p:nvSpPr>
              <p:spPr>
                <a:xfrm rot="10800000" flipH="1">
                  <a:off x="2225844" y="4791842"/>
                  <a:ext cx="232934" cy="272073"/>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sp>
            <p:nvSpPr>
              <p:cNvPr id="16" name="TextBox 15">
                <a:extLst>
                  <a:ext uri="{FF2B5EF4-FFF2-40B4-BE49-F238E27FC236}">
                    <a16:creationId xmlns:a16="http://schemas.microsoft.com/office/drawing/2014/main" id="{93A0CBE5-922A-6B4D-A0B3-9451FD291D27}"/>
                  </a:ext>
                </a:extLst>
              </p:cNvPr>
              <p:cNvSpPr txBox="1"/>
              <p:nvPr userDrawn="1"/>
            </p:nvSpPr>
            <p:spPr>
              <a:xfrm>
                <a:off x="0" y="4865191"/>
                <a:ext cx="2225843" cy="161583"/>
              </a:xfrm>
              <a:prstGeom prst="rect">
                <a:avLst/>
              </a:prstGeom>
              <a:noFill/>
            </p:spPr>
            <p:txBody>
              <a:bodyPr wrap="square" tIns="0" bIns="0" rtlCol="0" anchor="t">
                <a:spAutoFit/>
              </a:bodyPr>
              <a:lstStyle/>
              <a:p>
                <a:pPr algn="ctr"/>
                <a:r>
                  <a:rPr lang="en-US" sz="1050" b="1" dirty="0">
                    <a:solidFill>
                      <a:schemeClr val="bg1"/>
                    </a:solidFill>
                    <a:latin typeface="Arial" panose="020B0604020202020204" pitchFamily="34" charset="0"/>
                    <a:cs typeface="Arial" panose="020B0604020202020204" pitchFamily="34" charset="0"/>
                  </a:rPr>
                  <a:t>THE JACKSON LABORATORY</a:t>
                </a:r>
                <a:endParaRPr lang="en-US" sz="1050" dirty="0">
                  <a:solidFill>
                    <a:schemeClr val="bg1"/>
                  </a:solidFill>
                  <a:latin typeface="Arial" panose="020B0604020202020204" pitchFamily="34" charset="0"/>
                  <a:cs typeface="Arial" panose="020B0604020202020204" pitchFamily="34" charset="0"/>
                </a:endParaRPr>
              </a:p>
            </p:txBody>
          </p:sp>
        </p:grpSp>
      </p:grpSp>
      <p:sp>
        <p:nvSpPr>
          <p:cNvPr id="15" name="Slide Number Placeholder 17">
            <a:extLst>
              <a:ext uri="{FF2B5EF4-FFF2-40B4-BE49-F238E27FC236}">
                <a16:creationId xmlns:a16="http://schemas.microsoft.com/office/drawing/2014/main" id="{2FDB0E3C-B65A-A24A-96DA-7D7AE84EB18A}"/>
              </a:ext>
            </a:extLst>
          </p:cNvPr>
          <p:cNvSpPr>
            <a:spLocks noGrp="1"/>
          </p:cNvSpPr>
          <p:nvPr>
            <p:ph type="sldNum" sz="quarter" idx="4294967295"/>
          </p:nvPr>
        </p:nvSpPr>
        <p:spPr>
          <a:xfrm>
            <a:off x="8654970" y="4865191"/>
            <a:ext cx="353125" cy="161583"/>
          </a:xfrm>
          <a:prstGeom prst="rect">
            <a:avLst/>
          </a:prstGeom>
          <a:noFill/>
          <a:ln w="6350">
            <a:noFill/>
          </a:ln>
        </p:spPr>
        <p:txBody>
          <a:bodyPr tIns="0" bIns="0" anchor="t">
            <a:spAutoFit/>
          </a:bodyPr>
          <a:lstStyle>
            <a:lvl1pPr>
              <a:defRPr>
                <a:solidFill>
                  <a:schemeClr val="bg1"/>
                </a:solidFill>
              </a:defRPr>
            </a:lvl1pPr>
          </a:lstStyle>
          <a:p>
            <a:pPr algn="ctr"/>
            <a:fld id="{6625A8D5-DBAF-8845-9299-98FFBA23C9BF}" type="slidenum">
              <a:rPr lang="en-US" sz="1050" smtClean="0">
                <a:cs typeface="Arial" panose="020B0604020202020204" pitchFamily="34" charset="0"/>
              </a:rPr>
              <a:pPr algn="ctr"/>
              <a:t>‹#›</a:t>
            </a:fld>
            <a:endParaRPr lang="en-US" sz="1050" dirty="0">
              <a:cs typeface="Arial" panose="020B0604020202020204" pitchFamily="34" charset="0"/>
            </a:endParaRPr>
          </a:p>
        </p:txBody>
      </p:sp>
      <p:sp>
        <p:nvSpPr>
          <p:cNvPr id="17" name="Text Placeholder 9">
            <a:extLst>
              <a:ext uri="{FF2B5EF4-FFF2-40B4-BE49-F238E27FC236}">
                <a16:creationId xmlns:a16="http://schemas.microsoft.com/office/drawing/2014/main" id="{2A91190E-987F-3D4D-9686-5D75BE426496}"/>
              </a:ext>
            </a:extLst>
          </p:cNvPr>
          <p:cNvSpPr>
            <a:spLocks noGrp="1"/>
          </p:cNvSpPr>
          <p:nvPr>
            <p:ph type="body" sz="quarter" idx="12" hasCustomPrompt="1"/>
          </p:nvPr>
        </p:nvSpPr>
        <p:spPr>
          <a:xfrm>
            <a:off x="2458778" y="4873270"/>
            <a:ext cx="5119595" cy="145424"/>
          </a:xfrm>
          <a:prstGeom prst="rect">
            <a:avLst/>
          </a:prstGeom>
        </p:spPr>
        <p:txBody>
          <a:bodyPr tIns="0" bIns="0" anchor="t">
            <a:spAutoFit/>
          </a:bodyPr>
          <a:lstStyle>
            <a:lvl1pPr>
              <a:buNone/>
              <a:defRPr sz="1050">
                <a:solidFill>
                  <a:schemeClr val="bg1"/>
                </a:solidFill>
              </a:defRPr>
            </a:lvl1pPr>
          </a:lstStyle>
          <a:p>
            <a:pPr lvl="0"/>
            <a:r>
              <a:rPr lang="en-US" dirty="0"/>
              <a:t>PRESENTATION TITLE OR NICKNAME CAN LIVE HERE</a:t>
            </a:r>
          </a:p>
        </p:txBody>
      </p:sp>
      <p:sp>
        <p:nvSpPr>
          <p:cNvPr id="14" name="Text Placeholder 9">
            <a:extLst>
              <a:ext uri="{FF2B5EF4-FFF2-40B4-BE49-F238E27FC236}">
                <a16:creationId xmlns:a16="http://schemas.microsoft.com/office/drawing/2014/main" id="{FED1C3DA-384D-2F44-AD88-3E6B1155052F}"/>
              </a:ext>
            </a:extLst>
          </p:cNvPr>
          <p:cNvSpPr>
            <a:spLocks noGrp="1"/>
          </p:cNvSpPr>
          <p:nvPr>
            <p:ph type="body" sz="quarter" idx="15" hasCustomPrompt="1"/>
          </p:nvPr>
        </p:nvSpPr>
        <p:spPr>
          <a:xfrm>
            <a:off x="243802" y="420688"/>
            <a:ext cx="8379204" cy="2998496"/>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sp>
        <p:nvSpPr>
          <p:cNvPr id="13" name="Text Placeholder 9">
            <a:extLst>
              <a:ext uri="{FF2B5EF4-FFF2-40B4-BE49-F238E27FC236}">
                <a16:creationId xmlns:a16="http://schemas.microsoft.com/office/drawing/2014/main" id="{61AE034E-2254-2B43-BEA3-1BDC0022F9F2}"/>
              </a:ext>
            </a:extLst>
          </p:cNvPr>
          <p:cNvSpPr>
            <a:spLocks noGrp="1"/>
          </p:cNvSpPr>
          <p:nvPr>
            <p:ph type="body" sz="quarter" idx="14" hasCustomPrompt="1"/>
          </p:nvPr>
        </p:nvSpPr>
        <p:spPr>
          <a:xfrm>
            <a:off x="243802" y="3708400"/>
            <a:ext cx="8379204" cy="635994"/>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solidFill>
                  <a:schemeClr val="bg1"/>
                </a:solidFill>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Black or white text will work on this slide.</a:t>
            </a:r>
          </a:p>
        </p:txBody>
      </p:sp>
    </p:spTree>
    <p:extLst>
      <p:ext uri="{BB962C8B-B14F-4D97-AF65-F5344CB8AC3E}">
        <p14:creationId xmlns:p14="http://schemas.microsoft.com/office/powerpoint/2010/main" val="430151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Blue w/Logo and Page#">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30E12F-8FB2-AF44-BAD9-573B972EED43}"/>
              </a:ext>
            </a:extLst>
          </p:cNvPr>
          <p:cNvSpPr txBox="1"/>
          <p:nvPr userDrawn="1"/>
        </p:nvSpPr>
        <p:spPr>
          <a:xfrm>
            <a:off x="8737044" y="4845329"/>
            <a:ext cx="369133" cy="253916"/>
          </a:xfrm>
          <a:prstGeom prst="rect">
            <a:avLst/>
          </a:prstGeom>
          <a:noFill/>
        </p:spPr>
        <p:txBody>
          <a:bodyPr wrap="square" rtlCol="0">
            <a:spAutoFit/>
          </a:bodyPr>
          <a:lstStyle/>
          <a:p>
            <a:fld id="{6625A8D5-DBAF-8845-9299-98FFBA23C9BF}" type="slidenum">
              <a:rPr lang="en-US" sz="1050" smtClean="0">
                <a:solidFill>
                  <a:schemeClr val="bg2"/>
                </a:solidFill>
                <a:latin typeface="Arial" panose="020B0604020202020204" pitchFamily="34" charset="0"/>
                <a:cs typeface="Arial" panose="020B0604020202020204" pitchFamily="34" charset="0"/>
              </a:rPr>
              <a:pPr/>
              <a:t>‹#›</a:t>
            </a:fld>
            <a:endParaRPr lang="en-US" sz="1050" dirty="0">
              <a:solidFill>
                <a:schemeClr val="bg2"/>
              </a:solidFill>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ACE3CF96-05E5-424D-906E-FD90FB1429C9}"/>
              </a:ext>
            </a:extLst>
          </p:cNvPr>
          <p:cNvPicPr>
            <a:picLocks noChangeAspect="1"/>
          </p:cNvPicPr>
          <p:nvPr userDrawn="1"/>
        </p:nvPicPr>
        <p:blipFill rotWithShape="1">
          <a:blip r:embed="rId2"/>
          <a:srcRect r="50000"/>
          <a:stretch/>
        </p:blipFill>
        <p:spPr>
          <a:xfrm>
            <a:off x="7927040" y="4863266"/>
            <a:ext cx="400532" cy="194958"/>
          </a:xfrm>
          <a:prstGeom prst="rect">
            <a:avLst/>
          </a:prstGeom>
        </p:spPr>
      </p:pic>
      <p:sp>
        <p:nvSpPr>
          <p:cNvPr id="12" name="Text Placeholder 9">
            <a:extLst>
              <a:ext uri="{FF2B5EF4-FFF2-40B4-BE49-F238E27FC236}">
                <a16:creationId xmlns:a16="http://schemas.microsoft.com/office/drawing/2014/main" id="{B171E673-F3EF-A54F-B2C5-D338BF711A03}"/>
              </a:ext>
            </a:extLst>
          </p:cNvPr>
          <p:cNvSpPr>
            <a:spLocks noGrp="1"/>
          </p:cNvSpPr>
          <p:nvPr>
            <p:ph type="body" sz="quarter" idx="14" hasCustomPrompt="1"/>
          </p:nvPr>
        </p:nvSpPr>
        <p:spPr>
          <a:xfrm>
            <a:off x="243802" y="420687"/>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grpSp>
        <p:nvGrpSpPr>
          <p:cNvPr id="13" name="Group 12">
            <a:extLst>
              <a:ext uri="{FF2B5EF4-FFF2-40B4-BE49-F238E27FC236}">
                <a16:creationId xmlns:a16="http://schemas.microsoft.com/office/drawing/2014/main" id="{C1769838-2C1E-5440-BDDE-23BE2E4428F7}"/>
              </a:ext>
            </a:extLst>
          </p:cNvPr>
          <p:cNvGrpSpPr/>
          <p:nvPr userDrawn="1"/>
        </p:nvGrpSpPr>
        <p:grpSpPr>
          <a:xfrm>
            <a:off x="0" y="4774698"/>
            <a:ext cx="9144000" cy="289217"/>
            <a:chOff x="0" y="4774698"/>
            <a:chExt cx="9144000" cy="289217"/>
          </a:xfrm>
          <a:solidFill>
            <a:schemeClr val="bg2"/>
          </a:solidFill>
        </p:grpSpPr>
        <p:sp>
          <p:nvSpPr>
            <p:cNvPr id="14" name="Rectangle 13">
              <a:extLst>
                <a:ext uri="{FF2B5EF4-FFF2-40B4-BE49-F238E27FC236}">
                  <a16:creationId xmlns:a16="http://schemas.microsoft.com/office/drawing/2014/main" id="{D9F33472-65F5-8249-A819-63D184349BAD}"/>
                </a:ext>
              </a:extLst>
            </p:cNvPr>
            <p:cNvSpPr/>
            <p:nvPr userDrawn="1"/>
          </p:nvSpPr>
          <p:spPr>
            <a:xfrm>
              <a:off x="0" y="4774698"/>
              <a:ext cx="9144000" cy="3428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schemeClr val="bg1"/>
                </a:solidFill>
              </a:endParaRPr>
            </a:p>
          </p:txBody>
        </p:sp>
        <p:sp>
          <p:nvSpPr>
            <p:cNvPr id="15" name="Right Triangle 14">
              <a:extLst>
                <a:ext uri="{FF2B5EF4-FFF2-40B4-BE49-F238E27FC236}">
                  <a16:creationId xmlns:a16="http://schemas.microsoft.com/office/drawing/2014/main" id="{296ED723-6154-9843-9E4E-DD8E188E1F02}"/>
                </a:ext>
              </a:extLst>
            </p:cNvPr>
            <p:cNvSpPr/>
            <p:nvPr userDrawn="1"/>
          </p:nvSpPr>
          <p:spPr>
            <a:xfrm rot="10800000">
              <a:off x="8432742" y="4791842"/>
              <a:ext cx="232934" cy="272073"/>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spTree>
    <p:extLst>
      <p:ext uri="{BB962C8B-B14F-4D97-AF65-F5344CB8AC3E}">
        <p14:creationId xmlns:p14="http://schemas.microsoft.com/office/powerpoint/2010/main" val="3933167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Gray w/Logo and Page#">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FA1161-4F71-3D49-B447-5988CD0A7DA4}"/>
              </a:ext>
            </a:extLst>
          </p:cNvPr>
          <p:cNvSpPr txBox="1"/>
          <p:nvPr userDrawn="1"/>
        </p:nvSpPr>
        <p:spPr>
          <a:xfrm>
            <a:off x="8737044" y="4845329"/>
            <a:ext cx="369133" cy="253916"/>
          </a:xfrm>
          <a:prstGeom prst="rect">
            <a:avLst/>
          </a:prstGeom>
          <a:noFill/>
        </p:spPr>
        <p:txBody>
          <a:bodyPr wrap="square" rtlCol="0">
            <a:spAutoFit/>
          </a:bodyPr>
          <a:lstStyle/>
          <a:p>
            <a:fld id="{6625A8D5-DBAF-8845-9299-98FFBA23C9BF}" type="slidenum">
              <a:rPr lang="en-US" sz="1050" smtClean="0">
                <a:solidFill>
                  <a:schemeClr val="tx2"/>
                </a:solidFill>
                <a:latin typeface="Arial" panose="020B0604020202020204" pitchFamily="34" charset="0"/>
                <a:cs typeface="Arial" panose="020B0604020202020204" pitchFamily="34" charset="0"/>
              </a:rPr>
              <a:pPr/>
              <a:t>‹#›</a:t>
            </a:fld>
            <a:endParaRPr lang="en-US" sz="1050" dirty="0">
              <a:solidFill>
                <a:schemeClr val="tx2"/>
              </a:solidFill>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7AF9A9C3-3E01-EA40-AED8-6F538928103C}"/>
              </a:ext>
            </a:extLst>
          </p:cNvPr>
          <p:cNvPicPr>
            <a:picLocks noChangeAspect="1"/>
          </p:cNvPicPr>
          <p:nvPr userDrawn="1"/>
        </p:nvPicPr>
        <p:blipFill rotWithShape="1">
          <a:blip r:embed="rId2"/>
          <a:srcRect r="50000"/>
          <a:stretch/>
        </p:blipFill>
        <p:spPr>
          <a:xfrm>
            <a:off x="7927040" y="4863266"/>
            <a:ext cx="400532" cy="194958"/>
          </a:xfrm>
          <a:prstGeom prst="rect">
            <a:avLst/>
          </a:prstGeom>
        </p:spPr>
      </p:pic>
      <p:sp>
        <p:nvSpPr>
          <p:cNvPr id="11" name="Text Placeholder 9">
            <a:extLst>
              <a:ext uri="{FF2B5EF4-FFF2-40B4-BE49-F238E27FC236}">
                <a16:creationId xmlns:a16="http://schemas.microsoft.com/office/drawing/2014/main" id="{E0B26E3F-CBC5-0247-97AE-28C578E83C71}"/>
              </a:ext>
            </a:extLst>
          </p:cNvPr>
          <p:cNvSpPr>
            <a:spLocks noGrp="1"/>
          </p:cNvSpPr>
          <p:nvPr>
            <p:ph type="body" sz="quarter" idx="14" hasCustomPrompt="1"/>
          </p:nvPr>
        </p:nvSpPr>
        <p:spPr>
          <a:xfrm>
            <a:off x="243802" y="420687"/>
            <a:ext cx="8379204" cy="3829439"/>
          </a:xfrm>
          <a:prstGeom prst="rect">
            <a:avLst/>
          </a:prstGeom>
        </p:spPr>
        <p:txBody>
          <a:bodyPr/>
          <a:lstStyle>
            <a:lvl1pPr marL="0" marR="0" indent="0" algn="l" defTabSz="685800" rtl="0" eaLnBrk="1" fontAlgn="auto" latinLnBrk="0" hangingPunct="0">
              <a:lnSpc>
                <a:spcPct val="150000"/>
              </a:lnSpc>
              <a:spcBef>
                <a:spcPts val="0"/>
              </a:spcBef>
              <a:spcAft>
                <a:spcPts val="0"/>
              </a:spcAft>
              <a:buClrTx/>
              <a:buSzTx/>
              <a:buFont typeface="Arial" panose="020B0604020202020204" pitchFamily="34" charset="0"/>
              <a:buNone/>
              <a:tabLst/>
              <a:defRPr sz="2800" baseline="0">
                <a:latin typeface="Arial" panose="020B0604020202020204" pitchFamily="34" charset="0"/>
              </a:defRPr>
            </a:lvl1pPr>
            <a:lvl2pPr>
              <a:buNone/>
              <a:defRPr/>
            </a:lvl2pPr>
            <a:lvl3pPr>
              <a:buNone/>
              <a:defRPr/>
            </a:lvl3pPr>
            <a:lvl4pPr>
              <a:buNone/>
              <a:defRPr/>
            </a:lvl4pPr>
            <a:lvl5pPr>
              <a:buNone/>
              <a:defRPr/>
            </a:lvl5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dirty="0"/>
              <a:t>Arial </a:t>
            </a:r>
            <a:r>
              <a:rPr lang="en-US" dirty="0" err="1"/>
              <a:t>28pt</a:t>
            </a:r>
            <a:r>
              <a:rPr lang="en-US" dirty="0"/>
              <a:t> body text (minimum for ease of viewing)</a:t>
            </a:r>
          </a:p>
        </p:txBody>
      </p:sp>
      <p:grpSp>
        <p:nvGrpSpPr>
          <p:cNvPr id="15" name="Group 14">
            <a:extLst>
              <a:ext uri="{FF2B5EF4-FFF2-40B4-BE49-F238E27FC236}">
                <a16:creationId xmlns:a16="http://schemas.microsoft.com/office/drawing/2014/main" id="{B4549D79-BC67-FE4F-8F17-1D6E6081354B}"/>
              </a:ext>
            </a:extLst>
          </p:cNvPr>
          <p:cNvGrpSpPr/>
          <p:nvPr userDrawn="1"/>
        </p:nvGrpSpPr>
        <p:grpSpPr>
          <a:xfrm>
            <a:off x="0" y="4774698"/>
            <a:ext cx="9144000" cy="289217"/>
            <a:chOff x="0" y="4774698"/>
            <a:chExt cx="9144000" cy="289217"/>
          </a:xfrm>
          <a:solidFill>
            <a:schemeClr val="accent3"/>
          </a:solidFill>
        </p:grpSpPr>
        <p:sp>
          <p:nvSpPr>
            <p:cNvPr id="16" name="Rectangle 15">
              <a:extLst>
                <a:ext uri="{FF2B5EF4-FFF2-40B4-BE49-F238E27FC236}">
                  <a16:creationId xmlns:a16="http://schemas.microsoft.com/office/drawing/2014/main" id="{FC87542C-7242-FA4C-A2DA-A68A513178A3}"/>
                </a:ext>
              </a:extLst>
            </p:cNvPr>
            <p:cNvSpPr/>
            <p:nvPr userDrawn="1"/>
          </p:nvSpPr>
          <p:spPr>
            <a:xfrm>
              <a:off x="0" y="4774698"/>
              <a:ext cx="9144000" cy="3428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schemeClr val="bg1"/>
                </a:solidFill>
              </a:endParaRPr>
            </a:p>
          </p:txBody>
        </p:sp>
        <p:sp>
          <p:nvSpPr>
            <p:cNvPr id="17" name="Right Triangle 16">
              <a:extLst>
                <a:ext uri="{FF2B5EF4-FFF2-40B4-BE49-F238E27FC236}">
                  <a16:creationId xmlns:a16="http://schemas.microsoft.com/office/drawing/2014/main" id="{10A53183-4A2E-854E-8CB5-1016426315C3}"/>
                </a:ext>
              </a:extLst>
            </p:cNvPr>
            <p:cNvSpPr/>
            <p:nvPr userDrawn="1"/>
          </p:nvSpPr>
          <p:spPr>
            <a:xfrm rot="10800000">
              <a:off x="8432742" y="4791842"/>
              <a:ext cx="232934" cy="272073"/>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grpSp>
    </p:spTree>
    <p:extLst>
      <p:ext uri="{BB962C8B-B14F-4D97-AF65-F5344CB8AC3E}">
        <p14:creationId xmlns:p14="http://schemas.microsoft.com/office/powerpoint/2010/main" val="3079067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9619915"/>
      </p:ext>
    </p:extLst>
  </p:cSld>
  <p:clrMap bg1="lt1" tx1="dk1" bg2="lt2" tx2="dk2" accent1="accent1" accent2="accent2" accent3="accent3" accent4="accent4" accent5="accent5" accent6="accent6" hlink="hlink" folHlink="folHlink"/>
  <p:sldLayoutIdLst>
    <p:sldLayoutId id="214748366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712" r:id="rId18"/>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170703"/>
      </p:ext>
    </p:extLst>
  </p:cSld>
  <p:clrMap bg1="lt1" tx1="dk1" bg2="lt2" tx2="dk2" accent1="accent1" accent2="accent2" accent3="accent3" accent4="accent4" accent5="accent5" accent6="accent6" hlink="hlink" folHlink="folHlink"/>
  <p:sldLayoutIdLst>
    <p:sldLayoutId id="2147483710" r:id="rId1"/>
    <p:sldLayoutId id="2147483711" r:id="rId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5754784"/>
      </p:ext>
    </p:extLst>
  </p:cSld>
  <p:clrMap bg1="lt1" tx1="dk1" bg2="lt2" tx2="dk2" accent1="accent1" accent2="accent2" accent3="accent3" accent4="accent4" accent5="accent5" accent6="accent6" hlink="hlink" folHlink="folHlink"/>
  <p:sldLayoutIdLst>
    <p:sldLayoutId id="2147483672" r:id="rId1"/>
    <p:sldLayoutId id="2147483688" r:id="rId2"/>
    <p:sldLayoutId id="2147483689" r:id="rId3"/>
    <p:sldLayoutId id="2147483691" r:id="rId4"/>
    <p:sldLayoutId id="2147483690" r:id="rId5"/>
    <p:sldLayoutId id="2147483673" r:id="rId6"/>
    <p:sldLayoutId id="2147483676" r:id="rId7"/>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doi.org/10.1534/genetics.111.132597" TargetMode="External"/><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image" Target="../media/image8.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kbroman/Talk_DOWorkshop2021"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hyperlink" Target="https://doi.org/10.1534/genetics.111.132597" TargetMode="External"/><Relationship Id="rId2" Type="http://schemas.openxmlformats.org/officeDocument/2006/relationships/notesSlide" Target="../notesSlides/notesSlide8.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image" Target="../media/image8.jpe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3B9D6C-8176-A8C0-2B5C-AF3649545932}"/>
              </a:ext>
            </a:extLst>
          </p:cNvPr>
          <p:cNvSpPr>
            <a:spLocks noGrp="1"/>
          </p:cNvSpPr>
          <p:nvPr>
            <p:ph type="body" sz="quarter" idx="11"/>
          </p:nvPr>
        </p:nvSpPr>
        <p:spPr>
          <a:xfrm>
            <a:off x="3090406" y="4056732"/>
            <a:ext cx="5820355" cy="686290"/>
          </a:xfrm>
        </p:spPr>
        <p:txBody>
          <a:bodyPr/>
          <a:lstStyle/>
          <a:p>
            <a:r>
              <a:rPr lang="en-US" dirty="0"/>
              <a:t>Sue McClatchy, The Jackson Laboratory</a:t>
            </a:r>
          </a:p>
          <a:p>
            <a:r>
              <a:rPr lang="en-US" dirty="0"/>
              <a:t>Dan </a:t>
            </a:r>
            <a:r>
              <a:rPr lang="en-US" dirty="0" err="1"/>
              <a:t>Gatti</a:t>
            </a:r>
            <a:r>
              <a:rPr lang="en-US" dirty="0"/>
              <a:t>, The Jackson Laboratory</a:t>
            </a:r>
          </a:p>
        </p:txBody>
      </p:sp>
      <p:sp>
        <p:nvSpPr>
          <p:cNvPr id="3" name="Text Placeholder 2">
            <a:extLst>
              <a:ext uri="{FF2B5EF4-FFF2-40B4-BE49-F238E27FC236}">
                <a16:creationId xmlns:a16="http://schemas.microsoft.com/office/drawing/2014/main" id="{E596E5AD-20CE-C149-7D22-AB0BA65B5F94}"/>
              </a:ext>
            </a:extLst>
          </p:cNvPr>
          <p:cNvSpPr>
            <a:spLocks noGrp="1"/>
          </p:cNvSpPr>
          <p:nvPr>
            <p:ph type="body" sz="quarter" idx="12"/>
          </p:nvPr>
        </p:nvSpPr>
        <p:spPr/>
        <p:txBody>
          <a:bodyPr/>
          <a:lstStyle/>
          <a:p>
            <a:r>
              <a:rPr lang="en-US" dirty="0"/>
              <a:t>Quantitative Trait Mapping with qtl2</a:t>
            </a:r>
          </a:p>
        </p:txBody>
      </p:sp>
    </p:spTree>
    <p:extLst>
      <p:ext uri="{BB962C8B-B14F-4D97-AF65-F5344CB8AC3E}">
        <p14:creationId xmlns:p14="http://schemas.microsoft.com/office/powerpoint/2010/main" val="9221352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74CDA25E-BC43-839E-0F6D-F33BE15B2C4A}"/>
              </a:ext>
            </a:extLst>
          </p:cNvPr>
          <p:cNvSpPr>
            <a:spLocks noGrp="1"/>
          </p:cNvSpPr>
          <p:nvPr>
            <p:ph type="body" sz="quarter" idx="10"/>
          </p:nvPr>
        </p:nvSpPr>
        <p:spPr/>
        <p:txBody>
          <a:bodyPr/>
          <a:lstStyle/>
          <a:p>
            <a:r>
              <a:rPr lang="en-US" dirty="0"/>
              <a:t>Mapping workflow</a:t>
            </a:r>
          </a:p>
        </p:txBody>
      </p:sp>
      <p:pic>
        <p:nvPicPr>
          <p:cNvPr id="3" name="Picture 2" descr="A diagram of a scientific experiment&#10;&#10;Description automatically generated">
            <a:extLst>
              <a:ext uri="{FF2B5EF4-FFF2-40B4-BE49-F238E27FC236}">
                <a16:creationId xmlns:a16="http://schemas.microsoft.com/office/drawing/2014/main" id="{8CA52D43-8399-B07D-254A-03FF645DD2BB}"/>
              </a:ext>
            </a:extLst>
          </p:cNvPr>
          <p:cNvPicPr>
            <a:picLocks noChangeAspect="1"/>
          </p:cNvPicPr>
          <p:nvPr/>
        </p:nvPicPr>
        <p:blipFill>
          <a:blip r:embed="rId3"/>
          <a:stretch>
            <a:fillRect/>
          </a:stretch>
        </p:blipFill>
        <p:spPr>
          <a:xfrm>
            <a:off x="4129164" y="53624"/>
            <a:ext cx="3640193" cy="5143500"/>
          </a:xfrm>
          <a:prstGeom prst="rect">
            <a:avLst/>
          </a:prstGeom>
        </p:spPr>
      </p:pic>
    </p:spTree>
    <p:extLst>
      <p:ext uri="{BB962C8B-B14F-4D97-AF65-F5344CB8AC3E}">
        <p14:creationId xmlns:p14="http://schemas.microsoft.com/office/powerpoint/2010/main" val="581295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0B0F6A-57E2-7216-BD69-7B9F72D5668E}"/>
            </a:ext>
          </a:extLst>
        </p:cNvPr>
        <p:cNvGrpSpPr/>
        <p:nvPr/>
      </p:nvGrpSpPr>
      <p:grpSpPr>
        <a:xfrm>
          <a:off x="0" y="0"/>
          <a:ext cx="0" cy="0"/>
          <a:chOff x="0" y="0"/>
          <a:chExt cx="0" cy="0"/>
        </a:xfrm>
      </p:grpSpPr>
      <p:sp>
        <p:nvSpPr>
          <p:cNvPr id="8" name="Text Placeholder 7">
            <a:extLst>
              <a:ext uri="{FF2B5EF4-FFF2-40B4-BE49-F238E27FC236}">
                <a16:creationId xmlns:a16="http://schemas.microsoft.com/office/drawing/2014/main" id="{DF9BD585-38B6-F712-C207-7AF85C207E9F}"/>
              </a:ext>
            </a:extLst>
          </p:cNvPr>
          <p:cNvSpPr>
            <a:spLocks noGrp="1"/>
          </p:cNvSpPr>
          <p:nvPr>
            <p:ph type="body" sz="quarter" idx="10"/>
          </p:nvPr>
        </p:nvSpPr>
        <p:spPr/>
        <p:txBody>
          <a:bodyPr/>
          <a:lstStyle/>
          <a:p>
            <a:r>
              <a:rPr lang="en-US" dirty="0"/>
              <a:t>Introducing the first data set</a:t>
            </a:r>
          </a:p>
        </p:txBody>
      </p:sp>
    </p:spTree>
    <p:extLst>
      <p:ext uri="{BB962C8B-B14F-4D97-AF65-F5344CB8AC3E}">
        <p14:creationId xmlns:p14="http://schemas.microsoft.com/office/powerpoint/2010/main" val="3907004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4CDA43-75E6-1288-F39E-BBEFA1C0301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4A85256-8358-79EC-833C-4F5169601E91}"/>
              </a:ext>
            </a:extLst>
          </p:cNvPr>
          <p:cNvSpPr txBox="1"/>
          <p:nvPr/>
        </p:nvSpPr>
        <p:spPr>
          <a:xfrm>
            <a:off x="3108397" y="4427919"/>
            <a:ext cx="6035604" cy="715581"/>
          </a:xfrm>
          <a:prstGeom prst="rect">
            <a:avLst/>
          </a:prstGeom>
          <a:noFill/>
        </p:spPr>
        <p:txBody>
          <a:bodyPr wrap="square" rtlCol="0">
            <a:spAutoFit/>
          </a:bodyPr>
          <a:lstStyle/>
          <a:p>
            <a:r>
              <a:rPr lang="en-US" b="0" i="0" dirty="0">
                <a:solidFill>
                  <a:srgbClr val="1B1B1B"/>
                </a:solidFill>
                <a:effectLst/>
                <a:latin typeface="Roboto Mono Web"/>
              </a:rPr>
              <a:t>Tian, </a:t>
            </a:r>
            <a:r>
              <a:rPr lang="en-US" b="0" i="0" dirty="0" err="1">
                <a:solidFill>
                  <a:srgbClr val="1B1B1B"/>
                </a:solidFill>
                <a:effectLst/>
                <a:latin typeface="Roboto Mono Web"/>
              </a:rPr>
              <a:t>Jianan</a:t>
            </a:r>
            <a:r>
              <a:rPr lang="en-US" b="0" i="0" dirty="0">
                <a:solidFill>
                  <a:srgbClr val="1B1B1B"/>
                </a:solidFill>
                <a:effectLst/>
                <a:latin typeface="Roboto Mono Web"/>
              </a:rPr>
              <a:t> et al. “Identification of the Bile Acid Transporter Slco1a6 as a Candidate Gene That Broadly Affects Gene Expression in Mouse Pancreatic Islets.” </a:t>
            </a:r>
            <a:r>
              <a:rPr lang="en-US" b="0" i="1" dirty="0">
                <a:solidFill>
                  <a:srgbClr val="1B1B1B"/>
                </a:solidFill>
                <a:effectLst/>
                <a:latin typeface="Roboto Mono Web"/>
              </a:rPr>
              <a:t>Genetics</a:t>
            </a:r>
            <a:r>
              <a:rPr lang="en-US" b="0" i="0" dirty="0">
                <a:solidFill>
                  <a:srgbClr val="1B1B1B"/>
                </a:solidFill>
                <a:effectLst/>
                <a:latin typeface="Roboto Mono Web"/>
              </a:rPr>
              <a:t> vol. 201,3 (2015): 1253-62.</a:t>
            </a:r>
            <a:endParaRPr lang="en-US" dirty="0"/>
          </a:p>
        </p:txBody>
      </p:sp>
      <p:sp>
        <p:nvSpPr>
          <p:cNvPr id="8" name="Text Placeholder 7">
            <a:extLst>
              <a:ext uri="{FF2B5EF4-FFF2-40B4-BE49-F238E27FC236}">
                <a16:creationId xmlns:a16="http://schemas.microsoft.com/office/drawing/2014/main" id="{85904EBF-82CF-B0E0-FA0D-EA738923987D}"/>
              </a:ext>
            </a:extLst>
          </p:cNvPr>
          <p:cNvSpPr>
            <a:spLocks noGrp="1"/>
          </p:cNvSpPr>
          <p:nvPr>
            <p:ph type="body" sz="quarter" idx="10"/>
          </p:nvPr>
        </p:nvSpPr>
        <p:spPr>
          <a:xfrm>
            <a:off x="243801" y="283873"/>
            <a:ext cx="7339253" cy="898382"/>
          </a:xfrm>
        </p:spPr>
        <p:txBody>
          <a:bodyPr/>
          <a:lstStyle/>
          <a:p>
            <a:r>
              <a:rPr lang="en-US" dirty="0"/>
              <a:t>Insulin resistance and blood glucose</a:t>
            </a:r>
          </a:p>
        </p:txBody>
      </p:sp>
      <p:pic>
        <p:nvPicPr>
          <p:cNvPr id="3" name="Picture 2" descr="A diagram of diabetes and diabetes&#10;&#10;Description automatically generated">
            <a:extLst>
              <a:ext uri="{FF2B5EF4-FFF2-40B4-BE49-F238E27FC236}">
                <a16:creationId xmlns:a16="http://schemas.microsoft.com/office/drawing/2014/main" id="{81F4CD3A-35F2-FBAD-D40E-7A9B586F3A32}"/>
              </a:ext>
            </a:extLst>
          </p:cNvPr>
          <p:cNvPicPr>
            <a:picLocks noChangeAspect="1"/>
          </p:cNvPicPr>
          <p:nvPr/>
        </p:nvPicPr>
        <p:blipFill>
          <a:blip r:embed="rId3"/>
          <a:stretch>
            <a:fillRect/>
          </a:stretch>
        </p:blipFill>
        <p:spPr>
          <a:xfrm>
            <a:off x="1936090" y="848139"/>
            <a:ext cx="5271820" cy="3568748"/>
          </a:xfrm>
          <a:prstGeom prst="rect">
            <a:avLst/>
          </a:prstGeom>
        </p:spPr>
      </p:pic>
    </p:spTree>
    <p:extLst>
      <p:ext uri="{BB962C8B-B14F-4D97-AF65-F5344CB8AC3E}">
        <p14:creationId xmlns:p14="http://schemas.microsoft.com/office/powerpoint/2010/main" val="24764881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A7BC0D-6371-391D-4F5D-A47FA0283325}"/>
            </a:ext>
          </a:extLst>
        </p:cNvPr>
        <p:cNvGrpSpPr/>
        <p:nvPr/>
      </p:nvGrpSpPr>
      <p:grpSpPr>
        <a:xfrm>
          <a:off x="0" y="0"/>
          <a:ext cx="0" cy="0"/>
          <a:chOff x="0" y="0"/>
          <a:chExt cx="0" cy="0"/>
        </a:xfrm>
      </p:grpSpPr>
      <p:sp>
        <p:nvSpPr>
          <p:cNvPr id="6" name="Text Placeholder 5">
            <a:extLst>
              <a:ext uri="{FF2B5EF4-FFF2-40B4-BE49-F238E27FC236}">
                <a16:creationId xmlns:a16="http://schemas.microsoft.com/office/drawing/2014/main" id="{6429AFFE-CED5-00CD-E907-AA09155DF52B}"/>
              </a:ext>
            </a:extLst>
          </p:cNvPr>
          <p:cNvSpPr>
            <a:spLocks noGrp="1"/>
          </p:cNvSpPr>
          <p:nvPr>
            <p:ph type="body" sz="quarter" idx="13"/>
          </p:nvPr>
        </p:nvSpPr>
        <p:spPr/>
        <p:txBody>
          <a:bodyPr/>
          <a:lstStyle/>
          <a:p>
            <a:endParaRPr lang="en-US" b="0" i="0" dirty="0">
              <a:solidFill>
                <a:srgbClr val="222222"/>
              </a:solidFill>
              <a:effectLst/>
              <a:latin typeface="-apple-system"/>
            </a:endParaRPr>
          </a:p>
          <a:p>
            <a:endParaRPr lang="en-US" b="0" i="0" dirty="0">
              <a:solidFill>
                <a:srgbClr val="212121"/>
              </a:solidFill>
              <a:effectLst/>
              <a:latin typeface="system-ui"/>
            </a:endParaRPr>
          </a:p>
          <a:p>
            <a:endParaRPr lang="en-US" dirty="0">
              <a:solidFill>
                <a:srgbClr val="212121"/>
              </a:solidFill>
              <a:latin typeface="system-ui"/>
            </a:endParaRPr>
          </a:p>
          <a:p>
            <a:endParaRPr lang="en-US" b="0" i="0" dirty="0">
              <a:solidFill>
                <a:srgbClr val="212121"/>
              </a:solidFill>
              <a:effectLst/>
              <a:latin typeface="system-ui"/>
            </a:endParaRPr>
          </a:p>
        </p:txBody>
      </p:sp>
      <p:sp>
        <p:nvSpPr>
          <p:cNvPr id="2" name="Text Placeholder 1">
            <a:extLst>
              <a:ext uri="{FF2B5EF4-FFF2-40B4-BE49-F238E27FC236}">
                <a16:creationId xmlns:a16="http://schemas.microsoft.com/office/drawing/2014/main" id="{C36D3452-86D6-ABED-1FB0-437A73647283}"/>
              </a:ext>
            </a:extLst>
          </p:cNvPr>
          <p:cNvSpPr>
            <a:spLocks noGrp="1"/>
          </p:cNvSpPr>
          <p:nvPr>
            <p:ph type="body" sz="quarter" idx="10"/>
          </p:nvPr>
        </p:nvSpPr>
        <p:spPr>
          <a:xfrm>
            <a:off x="243802" y="283873"/>
            <a:ext cx="8171328" cy="472679"/>
          </a:xfrm>
        </p:spPr>
        <p:txBody>
          <a:bodyPr/>
          <a:lstStyle/>
          <a:p>
            <a:r>
              <a:rPr lang="en-US" dirty="0"/>
              <a:t>Leptin (</a:t>
            </a:r>
            <a:r>
              <a:rPr lang="en-US" dirty="0" err="1"/>
              <a:t>ob</a:t>
            </a:r>
            <a:r>
              <a:rPr lang="en-US" dirty="0"/>
              <a:t>) regulates hunger and satiety</a:t>
            </a:r>
          </a:p>
        </p:txBody>
      </p:sp>
      <p:pic>
        <p:nvPicPr>
          <p:cNvPr id="4" name="Picture 3" descr="A diagram of a structure&#10;&#10;Description automatically generated">
            <a:extLst>
              <a:ext uri="{FF2B5EF4-FFF2-40B4-BE49-F238E27FC236}">
                <a16:creationId xmlns:a16="http://schemas.microsoft.com/office/drawing/2014/main" id="{BA4D3AEF-AB4A-DD40-3AE5-916C8F4659F0}"/>
              </a:ext>
            </a:extLst>
          </p:cNvPr>
          <p:cNvPicPr>
            <a:picLocks noChangeAspect="1"/>
          </p:cNvPicPr>
          <p:nvPr/>
        </p:nvPicPr>
        <p:blipFill>
          <a:blip r:embed="rId3"/>
          <a:stretch>
            <a:fillRect/>
          </a:stretch>
        </p:blipFill>
        <p:spPr>
          <a:xfrm>
            <a:off x="1425187" y="1449530"/>
            <a:ext cx="6012394" cy="3279488"/>
          </a:xfrm>
          <a:prstGeom prst="rect">
            <a:avLst/>
          </a:prstGeom>
        </p:spPr>
      </p:pic>
    </p:spTree>
    <p:extLst>
      <p:ext uri="{BB962C8B-B14F-4D97-AF65-F5344CB8AC3E}">
        <p14:creationId xmlns:p14="http://schemas.microsoft.com/office/powerpoint/2010/main" val="2268643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A403C5-6459-2A66-6A73-91A072050DD0}"/>
            </a:ext>
          </a:extLst>
        </p:cNvPr>
        <p:cNvGrpSpPr/>
        <p:nvPr/>
      </p:nvGrpSpPr>
      <p:grpSpPr>
        <a:xfrm>
          <a:off x="0" y="0"/>
          <a:ext cx="0" cy="0"/>
          <a:chOff x="0" y="0"/>
          <a:chExt cx="0" cy="0"/>
        </a:xfrm>
      </p:grpSpPr>
      <p:sp>
        <p:nvSpPr>
          <p:cNvPr id="6" name="Text Placeholder 5">
            <a:extLst>
              <a:ext uri="{FF2B5EF4-FFF2-40B4-BE49-F238E27FC236}">
                <a16:creationId xmlns:a16="http://schemas.microsoft.com/office/drawing/2014/main" id="{4EFE4F3C-6F58-D137-DBD0-C491776FD6E9}"/>
              </a:ext>
            </a:extLst>
          </p:cNvPr>
          <p:cNvSpPr>
            <a:spLocks noGrp="1"/>
          </p:cNvSpPr>
          <p:nvPr>
            <p:ph type="body" sz="quarter" idx="13"/>
          </p:nvPr>
        </p:nvSpPr>
        <p:spPr/>
        <p:txBody>
          <a:bodyPr/>
          <a:lstStyle/>
          <a:p>
            <a:endParaRPr lang="en-US" b="0" i="0" dirty="0">
              <a:solidFill>
                <a:srgbClr val="222222"/>
              </a:solidFill>
              <a:effectLst/>
              <a:latin typeface="-apple-system"/>
            </a:endParaRPr>
          </a:p>
          <a:p>
            <a:endParaRPr lang="en-US" b="0" i="0" dirty="0">
              <a:solidFill>
                <a:srgbClr val="212121"/>
              </a:solidFill>
              <a:effectLst/>
              <a:latin typeface="system-ui"/>
            </a:endParaRPr>
          </a:p>
          <a:p>
            <a:endParaRPr lang="en-US" dirty="0">
              <a:solidFill>
                <a:srgbClr val="212121"/>
              </a:solidFill>
              <a:latin typeface="system-ui"/>
            </a:endParaRPr>
          </a:p>
          <a:p>
            <a:endParaRPr lang="en-US" b="0" i="0" dirty="0">
              <a:solidFill>
                <a:srgbClr val="212121"/>
              </a:solidFill>
              <a:effectLst/>
              <a:latin typeface="system-ui"/>
            </a:endParaRPr>
          </a:p>
        </p:txBody>
      </p:sp>
      <p:sp>
        <p:nvSpPr>
          <p:cNvPr id="2" name="Text Placeholder 1">
            <a:extLst>
              <a:ext uri="{FF2B5EF4-FFF2-40B4-BE49-F238E27FC236}">
                <a16:creationId xmlns:a16="http://schemas.microsoft.com/office/drawing/2014/main" id="{BF297B10-ADE4-4168-2C9D-24FE5820E27F}"/>
              </a:ext>
            </a:extLst>
          </p:cNvPr>
          <p:cNvSpPr>
            <a:spLocks noGrp="1"/>
          </p:cNvSpPr>
          <p:nvPr>
            <p:ph type="body" sz="quarter" idx="10"/>
          </p:nvPr>
        </p:nvSpPr>
        <p:spPr>
          <a:xfrm>
            <a:off x="243802" y="283873"/>
            <a:ext cx="8900198" cy="472679"/>
          </a:xfrm>
        </p:spPr>
        <p:txBody>
          <a:bodyPr/>
          <a:lstStyle/>
          <a:p>
            <a:r>
              <a:rPr lang="en-US" dirty="0"/>
              <a:t>Challenge 1: Research question and study design</a:t>
            </a:r>
          </a:p>
          <a:p>
            <a:endParaRPr lang="en-US" dirty="0"/>
          </a:p>
        </p:txBody>
      </p:sp>
      <p:pic>
        <p:nvPicPr>
          <p:cNvPr id="4" name="Picture 3" descr="A diagram of a structure&#10;&#10;Description automatically generated">
            <a:extLst>
              <a:ext uri="{FF2B5EF4-FFF2-40B4-BE49-F238E27FC236}">
                <a16:creationId xmlns:a16="http://schemas.microsoft.com/office/drawing/2014/main" id="{85BEDCED-ADB8-A23A-506D-9F18B3A064A9}"/>
              </a:ext>
            </a:extLst>
          </p:cNvPr>
          <p:cNvPicPr>
            <a:picLocks noChangeAspect="1"/>
          </p:cNvPicPr>
          <p:nvPr/>
        </p:nvPicPr>
        <p:blipFill>
          <a:blip r:embed="rId3"/>
          <a:stretch>
            <a:fillRect/>
          </a:stretch>
        </p:blipFill>
        <p:spPr>
          <a:xfrm>
            <a:off x="1425187" y="1449530"/>
            <a:ext cx="6012394" cy="3279488"/>
          </a:xfrm>
          <a:prstGeom prst="rect">
            <a:avLst/>
          </a:prstGeom>
        </p:spPr>
      </p:pic>
    </p:spTree>
    <p:extLst>
      <p:ext uri="{BB962C8B-B14F-4D97-AF65-F5344CB8AC3E}">
        <p14:creationId xmlns:p14="http://schemas.microsoft.com/office/powerpoint/2010/main" val="3750466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4F32F5-773F-85B8-D59D-8A03FBC7D192}"/>
            </a:ext>
          </a:extLst>
        </p:cNvPr>
        <p:cNvGrpSpPr/>
        <p:nvPr/>
      </p:nvGrpSpPr>
      <p:grpSpPr>
        <a:xfrm>
          <a:off x="0" y="0"/>
          <a:ext cx="0" cy="0"/>
          <a:chOff x="0" y="0"/>
          <a:chExt cx="0" cy="0"/>
        </a:xfrm>
      </p:grpSpPr>
      <p:sp>
        <p:nvSpPr>
          <p:cNvPr id="8" name="Text Placeholder 7">
            <a:extLst>
              <a:ext uri="{FF2B5EF4-FFF2-40B4-BE49-F238E27FC236}">
                <a16:creationId xmlns:a16="http://schemas.microsoft.com/office/drawing/2014/main" id="{172802DE-2E4A-5E55-14EB-617585613877}"/>
              </a:ext>
            </a:extLst>
          </p:cNvPr>
          <p:cNvSpPr>
            <a:spLocks noGrp="1"/>
          </p:cNvSpPr>
          <p:nvPr>
            <p:ph type="body" sz="quarter" idx="10"/>
          </p:nvPr>
        </p:nvSpPr>
        <p:spPr/>
        <p:txBody>
          <a:bodyPr/>
          <a:lstStyle/>
          <a:p>
            <a:r>
              <a:rPr lang="en-US" dirty="0"/>
              <a:t>Input file format - genotypes</a:t>
            </a:r>
          </a:p>
        </p:txBody>
      </p:sp>
      <p:pic>
        <p:nvPicPr>
          <p:cNvPr id="3" name="Picture 2" descr="A screenshot of a computer&#10;&#10;Description automatically generated">
            <a:extLst>
              <a:ext uri="{FF2B5EF4-FFF2-40B4-BE49-F238E27FC236}">
                <a16:creationId xmlns:a16="http://schemas.microsoft.com/office/drawing/2014/main" id="{D833DCA6-7AEE-36A5-19DC-EBE0723EDC99}"/>
              </a:ext>
            </a:extLst>
          </p:cNvPr>
          <p:cNvPicPr>
            <a:picLocks noChangeAspect="1"/>
          </p:cNvPicPr>
          <p:nvPr/>
        </p:nvPicPr>
        <p:blipFill>
          <a:blip r:embed="rId3"/>
          <a:stretch>
            <a:fillRect/>
          </a:stretch>
        </p:blipFill>
        <p:spPr>
          <a:xfrm>
            <a:off x="1963149" y="1224971"/>
            <a:ext cx="5217702" cy="3430156"/>
          </a:xfrm>
          <a:prstGeom prst="rect">
            <a:avLst/>
          </a:prstGeom>
        </p:spPr>
      </p:pic>
    </p:spTree>
    <p:extLst>
      <p:ext uri="{BB962C8B-B14F-4D97-AF65-F5344CB8AC3E}">
        <p14:creationId xmlns:p14="http://schemas.microsoft.com/office/powerpoint/2010/main" val="1364651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EE4666-13CB-A8D7-FC79-4B5697DCE2CF}"/>
            </a:ext>
          </a:extLst>
        </p:cNvPr>
        <p:cNvGrpSpPr/>
        <p:nvPr/>
      </p:nvGrpSpPr>
      <p:grpSpPr>
        <a:xfrm>
          <a:off x="0" y="0"/>
          <a:ext cx="0" cy="0"/>
          <a:chOff x="0" y="0"/>
          <a:chExt cx="0" cy="0"/>
        </a:xfrm>
      </p:grpSpPr>
      <p:sp>
        <p:nvSpPr>
          <p:cNvPr id="8" name="Text Placeholder 7">
            <a:extLst>
              <a:ext uri="{FF2B5EF4-FFF2-40B4-BE49-F238E27FC236}">
                <a16:creationId xmlns:a16="http://schemas.microsoft.com/office/drawing/2014/main" id="{C00202B7-8433-EF93-66AE-ACDEE6546F4B}"/>
              </a:ext>
            </a:extLst>
          </p:cNvPr>
          <p:cNvSpPr>
            <a:spLocks noGrp="1"/>
          </p:cNvSpPr>
          <p:nvPr>
            <p:ph type="body" sz="quarter" idx="10"/>
          </p:nvPr>
        </p:nvSpPr>
        <p:spPr/>
        <p:txBody>
          <a:bodyPr/>
          <a:lstStyle/>
          <a:p>
            <a:r>
              <a:rPr lang="en-US" dirty="0"/>
              <a:t>Input file format – genetic and physical maps</a:t>
            </a:r>
          </a:p>
        </p:txBody>
      </p:sp>
      <p:pic>
        <p:nvPicPr>
          <p:cNvPr id="4" name="Picture 3" descr="A screenshot of a number&#10;&#10;Description automatically generated">
            <a:extLst>
              <a:ext uri="{FF2B5EF4-FFF2-40B4-BE49-F238E27FC236}">
                <a16:creationId xmlns:a16="http://schemas.microsoft.com/office/drawing/2014/main" id="{F916643F-7BFF-0C62-3505-112EDD53CBD5}"/>
              </a:ext>
            </a:extLst>
          </p:cNvPr>
          <p:cNvPicPr>
            <a:picLocks noChangeAspect="1"/>
          </p:cNvPicPr>
          <p:nvPr/>
        </p:nvPicPr>
        <p:blipFill>
          <a:blip r:embed="rId3"/>
          <a:stretch>
            <a:fillRect/>
          </a:stretch>
        </p:blipFill>
        <p:spPr>
          <a:xfrm>
            <a:off x="243802" y="1870652"/>
            <a:ext cx="4347482" cy="2254250"/>
          </a:xfrm>
          <a:prstGeom prst="rect">
            <a:avLst/>
          </a:prstGeom>
        </p:spPr>
      </p:pic>
      <p:pic>
        <p:nvPicPr>
          <p:cNvPr id="6" name="Picture 5" descr="A screenshot of a black and white screen&#10;&#10;Description automatically generated">
            <a:extLst>
              <a:ext uri="{FF2B5EF4-FFF2-40B4-BE49-F238E27FC236}">
                <a16:creationId xmlns:a16="http://schemas.microsoft.com/office/drawing/2014/main" id="{FDDD776D-4638-7308-DBFA-31FE3DA785C6}"/>
              </a:ext>
            </a:extLst>
          </p:cNvPr>
          <p:cNvPicPr>
            <a:picLocks noChangeAspect="1"/>
          </p:cNvPicPr>
          <p:nvPr/>
        </p:nvPicPr>
        <p:blipFill>
          <a:blip r:embed="rId4"/>
          <a:stretch>
            <a:fillRect/>
          </a:stretch>
        </p:blipFill>
        <p:spPr>
          <a:xfrm>
            <a:off x="5078841" y="1877870"/>
            <a:ext cx="3612575" cy="2268362"/>
          </a:xfrm>
          <a:prstGeom prst="rect">
            <a:avLst/>
          </a:prstGeom>
        </p:spPr>
      </p:pic>
    </p:spTree>
    <p:extLst>
      <p:ext uri="{BB962C8B-B14F-4D97-AF65-F5344CB8AC3E}">
        <p14:creationId xmlns:p14="http://schemas.microsoft.com/office/powerpoint/2010/main" val="752484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C57954-153D-76E2-90A3-B7C362709624}"/>
            </a:ext>
          </a:extLst>
        </p:cNvPr>
        <p:cNvGrpSpPr/>
        <p:nvPr/>
      </p:nvGrpSpPr>
      <p:grpSpPr>
        <a:xfrm>
          <a:off x="0" y="0"/>
          <a:ext cx="0" cy="0"/>
          <a:chOff x="0" y="0"/>
          <a:chExt cx="0" cy="0"/>
        </a:xfrm>
      </p:grpSpPr>
      <p:sp>
        <p:nvSpPr>
          <p:cNvPr id="8" name="Text Placeholder 7">
            <a:extLst>
              <a:ext uri="{FF2B5EF4-FFF2-40B4-BE49-F238E27FC236}">
                <a16:creationId xmlns:a16="http://schemas.microsoft.com/office/drawing/2014/main" id="{3D55EB72-CCBD-7B61-D1C3-480DDF9CC91B}"/>
              </a:ext>
            </a:extLst>
          </p:cNvPr>
          <p:cNvSpPr>
            <a:spLocks noGrp="1"/>
          </p:cNvSpPr>
          <p:nvPr>
            <p:ph type="body" sz="quarter" idx="10"/>
          </p:nvPr>
        </p:nvSpPr>
        <p:spPr/>
        <p:txBody>
          <a:bodyPr/>
          <a:lstStyle/>
          <a:p>
            <a:r>
              <a:rPr lang="en-US" dirty="0"/>
              <a:t>Input file format – phenotypes</a:t>
            </a:r>
          </a:p>
        </p:txBody>
      </p:sp>
      <p:pic>
        <p:nvPicPr>
          <p:cNvPr id="3" name="Picture 2" descr="A screenshot of a computer&#10;&#10;Description automatically generated">
            <a:extLst>
              <a:ext uri="{FF2B5EF4-FFF2-40B4-BE49-F238E27FC236}">
                <a16:creationId xmlns:a16="http://schemas.microsoft.com/office/drawing/2014/main" id="{D0D3F8AE-CE52-0E48-153F-925BAB5A9F70}"/>
              </a:ext>
            </a:extLst>
          </p:cNvPr>
          <p:cNvPicPr>
            <a:picLocks noChangeAspect="1"/>
          </p:cNvPicPr>
          <p:nvPr/>
        </p:nvPicPr>
        <p:blipFill>
          <a:blip r:embed="rId3"/>
          <a:stretch>
            <a:fillRect/>
          </a:stretch>
        </p:blipFill>
        <p:spPr>
          <a:xfrm>
            <a:off x="1095016" y="1534390"/>
            <a:ext cx="6953967" cy="3074555"/>
          </a:xfrm>
          <a:prstGeom prst="rect">
            <a:avLst/>
          </a:prstGeom>
        </p:spPr>
      </p:pic>
    </p:spTree>
    <p:extLst>
      <p:ext uri="{BB962C8B-B14F-4D97-AF65-F5344CB8AC3E}">
        <p14:creationId xmlns:p14="http://schemas.microsoft.com/office/powerpoint/2010/main" val="1166768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BDBF92-13FE-29F8-D10A-06701774A729}"/>
            </a:ext>
          </a:extLst>
        </p:cNvPr>
        <p:cNvGrpSpPr/>
        <p:nvPr/>
      </p:nvGrpSpPr>
      <p:grpSpPr>
        <a:xfrm>
          <a:off x="0" y="0"/>
          <a:ext cx="0" cy="0"/>
          <a:chOff x="0" y="0"/>
          <a:chExt cx="0" cy="0"/>
        </a:xfrm>
      </p:grpSpPr>
      <p:sp>
        <p:nvSpPr>
          <p:cNvPr id="8" name="Text Placeholder 7">
            <a:extLst>
              <a:ext uri="{FF2B5EF4-FFF2-40B4-BE49-F238E27FC236}">
                <a16:creationId xmlns:a16="http://schemas.microsoft.com/office/drawing/2014/main" id="{571DA9A3-4999-5B6C-C8B1-C6FEC66EC727}"/>
              </a:ext>
            </a:extLst>
          </p:cNvPr>
          <p:cNvSpPr>
            <a:spLocks noGrp="1"/>
          </p:cNvSpPr>
          <p:nvPr>
            <p:ph type="body" sz="quarter" idx="10"/>
          </p:nvPr>
        </p:nvSpPr>
        <p:spPr/>
        <p:txBody>
          <a:bodyPr/>
          <a:lstStyle/>
          <a:p>
            <a:r>
              <a:rPr lang="en-US" dirty="0"/>
              <a:t>Input file format – covariates</a:t>
            </a:r>
          </a:p>
        </p:txBody>
      </p:sp>
      <p:pic>
        <p:nvPicPr>
          <p:cNvPr id="4" name="Picture 3" descr="A screenshot of a cell phone&#10;&#10;Description automatically generated">
            <a:extLst>
              <a:ext uri="{FF2B5EF4-FFF2-40B4-BE49-F238E27FC236}">
                <a16:creationId xmlns:a16="http://schemas.microsoft.com/office/drawing/2014/main" id="{9095740A-306A-20B8-3B66-C5CE8D853D60}"/>
              </a:ext>
            </a:extLst>
          </p:cNvPr>
          <p:cNvPicPr>
            <a:picLocks noChangeAspect="1"/>
          </p:cNvPicPr>
          <p:nvPr/>
        </p:nvPicPr>
        <p:blipFill>
          <a:blip r:embed="rId3"/>
          <a:stretch>
            <a:fillRect/>
          </a:stretch>
        </p:blipFill>
        <p:spPr>
          <a:xfrm>
            <a:off x="1534529" y="1473329"/>
            <a:ext cx="6074942" cy="2868723"/>
          </a:xfrm>
          <a:prstGeom prst="rect">
            <a:avLst/>
          </a:prstGeom>
        </p:spPr>
      </p:pic>
    </p:spTree>
    <p:extLst>
      <p:ext uri="{BB962C8B-B14F-4D97-AF65-F5344CB8AC3E}">
        <p14:creationId xmlns:p14="http://schemas.microsoft.com/office/powerpoint/2010/main" val="5992369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A15ADB-2671-BF77-E6E3-3D0F88E7D81D}"/>
            </a:ext>
          </a:extLst>
        </p:cNvPr>
        <p:cNvGrpSpPr/>
        <p:nvPr/>
      </p:nvGrpSpPr>
      <p:grpSpPr>
        <a:xfrm>
          <a:off x="0" y="0"/>
          <a:ext cx="0" cy="0"/>
          <a:chOff x="0" y="0"/>
          <a:chExt cx="0" cy="0"/>
        </a:xfrm>
      </p:grpSpPr>
      <p:sp>
        <p:nvSpPr>
          <p:cNvPr id="8" name="Text Placeholder 7">
            <a:extLst>
              <a:ext uri="{FF2B5EF4-FFF2-40B4-BE49-F238E27FC236}">
                <a16:creationId xmlns:a16="http://schemas.microsoft.com/office/drawing/2014/main" id="{8EA858CE-298C-F2CB-AD7F-FBED6C14353A}"/>
              </a:ext>
            </a:extLst>
          </p:cNvPr>
          <p:cNvSpPr>
            <a:spLocks noGrp="1"/>
          </p:cNvSpPr>
          <p:nvPr>
            <p:ph type="body" sz="quarter" idx="10"/>
          </p:nvPr>
        </p:nvSpPr>
        <p:spPr/>
        <p:txBody>
          <a:bodyPr/>
          <a:lstStyle/>
          <a:p>
            <a:r>
              <a:rPr lang="en-US" dirty="0"/>
              <a:t>Input file format – control file</a:t>
            </a:r>
          </a:p>
        </p:txBody>
      </p:sp>
      <p:pic>
        <p:nvPicPr>
          <p:cNvPr id="3" name="Picture 2" descr="A computer screen shot of a computer code&#10;&#10;Description automatically generated">
            <a:extLst>
              <a:ext uri="{FF2B5EF4-FFF2-40B4-BE49-F238E27FC236}">
                <a16:creationId xmlns:a16="http://schemas.microsoft.com/office/drawing/2014/main" id="{BD469ED2-44AB-8FF1-8E9F-73F3C7FA9E1C}"/>
              </a:ext>
            </a:extLst>
          </p:cNvPr>
          <p:cNvPicPr>
            <a:picLocks noChangeAspect="1"/>
          </p:cNvPicPr>
          <p:nvPr/>
        </p:nvPicPr>
        <p:blipFill>
          <a:blip r:embed="rId3"/>
          <a:stretch>
            <a:fillRect/>
          </a:stretch>
        </p:blipFill>
        <p:spPr>
          <a:xfrm>
            <a:off x="685800" y="857251"/>
            <a:ext cx="7772400" cy="4286249"/>
          </a:xfrm>
          <a:prstGeom prst="rect">
            <a:avLst/>
          </a:prstGeom>
        </p:spPr>
      </p:pic>
    </p:spTree>
    <p:extLst>
      <p:ext uri="{BB962C8B-B14F-4D97-AF65-F5344CB8AC3E}">
        <p14:creationId xmlns:p14="http://schemas.microsoft.com/office/powerpoint/2010/main" val="4236773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473EB8-4EEC-12E8-4858-C5A7A4D43ED8}"/>
              </a:ext>
            </a:extLst>
          </p:cNvPr>
          <p:cNvSpPr>
            <a:spLocks noGrp="1"/>
          </p:cNvSpPr>
          <p:nvPr>
            <p:ph type="body" sz="quarter" idx="10"/>
          </p:nvPr>
        </p:nvSpPr>
        <p:spPr/>
        <p:txBody>
          <a:bodyPr/>
          <a:lstStyle/>
          <a:p>
            <a:r>
              <a:rPr lang="en-US" dirty="0"/>
              <a:t>Mapping in biomedical, agricultural &amp; evolutionary studies</a:t>
            </a:r>
          </a:p>
        </p:txBody>
      </p:sp>
      <p:pic>
        <p:nvPicPr>
          <p:cNvPr id="4" name="Picture 3">
            <a:extLst>
              <a:ext uri="{FF2B5EF4-FFF2-40B4-BE49-F238E27FC236}">
                <a16:creationId xmlns:a16="http://schemas.microsoft.com/office/drawing/2014/main" id="{F74B12E4-C4CF-FC30-119F-D7EDBD1A25B4}"/>
              </a:ext>
            </a:extLst>
          </p:cNvPr>
          <p:cNvPicPr>
            <a:picLocks noChangeAspect="1"/>
          </p:cNvPicPr>
          <p:nvPr/>
        </p:nvPicPr>
        <p:blipFill>
          <a:blip r:embed="rId3"/>
          <a:stretch>
            <a:fillRect/>
          </a:stretch>
        </p:blipFill>
        <p:spPr>
          <a:xfrm>
            <a:off x="174171" y="1774825"/>
            <a:ext cx="3244623" cy="1593850"/>
          </a:xfrm>
          <a:prstGeom prst="rect">
            <a:avLst/>
          </a:prstGeom>
        </p:spPr>
      </p:pic>
      <p:sp>
        <p:nvSpPr>
          <p:cNvPr id="5" name="TextBox 4">
            <a:extLst>
              <a:ext uri="{FF2B5EF4-FFF2-40B4-BE49-F238E27FC236}">
                <a16:creationId xmlns:a16="http://schemas.microsoft.com/office/drawing/2014/main" id="{F68A39E7-BECA-B475-20BE-7249646C4873}"/>
              </a:ext>
            </a:extLst>
          </p:cNvPr>
          <p:cNvSpPr txBox="1"/>
          <p:nvPr/>
        </p:nvSpPr>
        <p:spPr>
          <a:xfrm>
            <a:off x="1320800" y="3218634"/>
            <a:ext cx="2097994" cy="461665"/>
          </a:xfrm>
          <a:prstGeom prst="rect">
            <a:avLst/>
          </a:prstGeom>
          <a:noFill/>
        </p:spPr>
        <p:txBody>
          <a:bodyPr wrap="square" rtlCol="0">
            <a:spAutoFit/>
          </a:bodyPr>
          <a:lstStyle/>
          <a:p>
            <a:r>
              <a:rPr lang="en-US" sz="1200" dirty="0"/>
              <a:t>Diversity Outbred mice</a:t>
            </a:r>
          </a:p>
          <a:p>
            <a:r>
              <a:rPr lang="en-US" sz="1200" dirty="0" err="1"/>
              <a:t>jax.org</a:t>
            </a:r>
            <a:endParaRPr lang="en-US" sz="1200" dirty="0"/>
          </a:p>
        </p:txBody>
      </p:sp>
      <p:pic>
        <p:nvPicPr>
          <p:cNvPr id="7" name="Picture 6">
            <a:extLst>
              <a:ext uri="{FF2B5EF4-FFF2-40B4-BE49-F238E27FC236}">
                <a16:creationId xmlns:a16="http://schemas.microsoft.com/office/drawing/2014/main" id="{4699FAE1-70AF-7634-5D79-0A22D205CBA8}"/>
              </a:ext>
            </a:extLst>
          </p:cNvPr>
          <p:cNvPicPr>
            <a:picLocks noChangeAspect="1"/>
          </p:cNvPicPr>
          <p:nvPr/>
        </p:nvPicPr>
        <p:blipFill>
          <a:blip r:embed="rId4"/>
          <a:stretch>
            <a:fillRect/>
          </a:stretch>
        </p:blipFill>
        <p:spPr>
          <a:xfrm>
            <a:off x="3658917" y="1882775"/>
            <a:ext cx="2214832" cy="1485900"/>
          </a:xfrm>
          <a:prstGeom prst="rect">
            <a:avLst/>
          </a:prstGeom>
        </p:spPr>
      </p:pic>
      <p:sp>
        <p:nvSpPr>
          <p:cNvPr id="8" name="TextBox 7">
            <a:extLst>
              <a:ext uri="{FF2B5EF4-FFF2-40B4-BE49-F238E27FC236}">
                <a16:creationId xmlns:a16="http://schemas.microsoft.com/office/drawing/2014/main" id="{F6C41DEE-EABA-2143-9641-7100394B3C7F}"/>
              </a:ext>
            </a:extLst>
          </p:cNvPr>
          <p:cNvSpPr txBox="1"/>
          <p:nvPr/>
        </p:nvSpPr>
        <p:spPr>
          <a:xfrm>
            <a:off x="3644900" y="3370949"/>
            <a:ext cx="2413000" cy="830997"/>
          </a:xfrm>
          <a:prstGeom prst="rect">
            <a:avLst/>
          </a:prstGeom>
          <a:noFill/>
        </p:spPr>
        <p:txBody>
          <a:bodyPr wrap="square" rtlCol="0">
            <a:spAutoFit/>
          </a:bodyPr>
          <a:lstStyle/>
          <a:p>
            <a:r>
              <a:rPr lang="en-US" sz="1200" dirty="0"/>
              <a:t>Zheng 958 maize</a:t>
            </a:r>
          </a:p>
          <a:p>
            <a:r>
              <a:rPr lang="en-US" sz="1200" dirty="0"/>
              <a:t>Li X, Du Y, Guo J and Mao E. Appl Sci 2020, 10. </a:t>
            </a:r>
            <a:r>
              <a:rPr lang="en-US" sz="1200" dirty="0" err="1"/>
              <a:t>researchgate.net</a:t>
            </a:r>
            <a:endParaRPr lang="en-US" sz="1200" dirty="0"/>
          </a:p>
        </p:txBody>
      </p:sp>
      <p:pic>
        <p:nvPicPr>
          <p:cNvPr id="11" name="Picture 10">
            <a:extLst>
              <a:ext uri="{FF2B5EF4-FFF2-40B4-BE49-F238E27FC236}">
                <a16:creationId xmlns:a16="http://schemas.microsoft.com/office/drawing/2014/main" id="{7180240F-BDB6-BDFA-CF16-A1CDC168CA45}"/>
              </a:ext>
            </a:extLst>
          </p:cNvPr>
          <p:cNvPicPr>
            <a:picLocks noChangeAspect="1"/>
          </p:cNvPicPr>
          <p:nvPr/>
        </p:nvPicPr>
        <p:blipFill>
          <a:blip r:embed="rId5"/>
          <a:stretch>
            <a:fillRect/>
          </a:stretch>
        </p:blipFill>
        <p:spPr>
          <a:xfrm>
            <a:off x="6173043" y="1762209"/>
            <a:ext cx="2442589" cy="1622032"/>
          </a:xfrm>
          <a:prstGeom prst="rect">
            <a:avLst/>
          </a:prstGeom>
        </p:spPr>
      </p:pic>
      <p:sp>
        <p:nvSpPr>
          <p:cNvPr id="12" name="TextBox 11">
            <a:extLst>
              <a:ext uri="{FF2B5EF4-FFF2-40B4-BE49-F238E27FC236}">
                <a16:creationId xmlns:a16="http://schemas.microsoft.com/office/drawing/2014/main" id="{05915412-EBEA-4FD1-5FEA-DA82C52C007A}"/>
              </a:ext>
            </a:extLst>
          </p:cNvPr>
          <p:cNvSpPr txBox="1"/>
          <p:nvPr/>
        </p:nvSpPr>
        <p:spPr>
          <a:xfrm>
            <a:off x="6141292" y="3433917"/>
            <a:ext cx="2621708" cy="646331"/>
          </a:xfrm>
          <a:prstGeom prst="rect">
            <a:avLst/>
          </a:prstGeom>
          <a:noFill/>
        </p:spPr>
        <p:txBody>
          <a:bodyPr wrap="square" rtlCol="0">
            <a:spAutoFit/>
          </a:bodyPr>
          <a:lstStyle/>
          <a:p>
            <a:r>
              <a:rPr lang="en-US" sz="1200" dirty="0"/>
              <a:t>The Wild Red Deer of </a:t>
            </a:r>
            <a:r>
              <a:rPr lang="en-US" sz="1200" dirty="0" err="1"/>
              <a:t>Exmoor</a:t>
            </a:r>
            <a:endParaRPr lang="en-US" sz="1200" dirty="0"/>
          </a:p>
          <a:p>
            <a:r>
              <a:rPr lang="en-US" sz="1200" dirty="0"/>
              <a:t>John Shortland</a:t>
            </a:r>
          </a:p>
          <a:p>
            <a:r>
              <a:rPr lang="en-US" sz="1200" dirty="0"/>
              <a:t>Wikimedia Commons</a:t>
            </a:r>
          </a:p>
        </p:txBody>
      </p:sp>
    </p:spTree>
    <p:extLst>
      <p:ext uri="{BB962C8B-B14F-4D97-AF65-F5344CB8AC3E}">
        <p14:creationId xmlns:p14="http://schemas.microsoft.com/office/powerpoint/2010/main" val="913865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D57B7A-5DFD-1BC3-B6A3-BF50AF5F518B}"/>
            </a:ext>
          </a:extLst>
        </p:cNvPr>
        <p:cNvGrpSpPr/>
        <p:nvPr/>
      </p:nvGrpSpPr>
      <p:grpSpPr>
        <a:xfrm>
          <a:off x="0" y="0"/>
          <a:ext cx="0" cy="0"/>
          <a:chOff x="0" y="0"/>
          <a:chExt cx="0" cy="0"/>
        </a:xfrm>
      </p:grpSpPr>
      <p:sp>
        <p:nvSpPr>
          <p:cNvPr id="8" name="Text Placeholder 7">
            <a:extLst>
              <a:ext uri="{FF2B5EF4-FFF2-40B4-BE49-F238E27FC236}">
                <a16:creationId xmlns:a16="http://schemas.microsoft.com/office/drawing/2014/main" id="{4ED92EED-086D-CAF6-8A6F-3C0FD60F1C04}"/>
              </a:ext>
            </a:extLst>
          </p:cNvPr>
          <p:cNvSpPr>
            <a:spLocks noGrp="1"/>
          </p:cNvSpPr>
          <p:nvPr>
            <p:ph type="body" sz="quarter" idx="10"/>
          </p:nvPr>
        </p:nvSpPr>
        <p:spPr/>
        <p:txBody>
          <a:bodyPr/>
          <a:lstStyle/>
          <a:p>
            <a:r>
              <a:rPr lang="en-US" dirty="0"/>
              <a:t>Challenge 1: What data does qtl2 need?</a:t>
            </a:r>
          </a:p>
        </p:txBody>
      </p:sp>
    </p:spTree>
    <p:extLst>
      <p:ext uri="{BB962C8B-B14F-4D97-AF65-F5344CB8AC3E}">
        <p14:creationId xmlns:p14="http://schemas.microsoft.com/office/powerpoint/2010/main" val="18418265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F6BAB4-5310-54B5-8258-8858952588D9}"/>
            </a:ext>
          </a:extLst>
        </p:cNvPr>
        <p:cNvGrpSpPr/>
        <p:nvPr/>
      </p:nvGrpSpPr>
      <p:grpSpPr>
        <a:xfrm>
          <a:off x="0" y="0"/>
          <a:ext cx="0" cy="0"/>
          <a:chOff x="0" y="0"/>
          <a:chExt cx="0" cy="0"/>
        </a:xfrm>
      </p:grpSpPr>
      <p:sp>
        <p:nvSpPr>
          <p:cNvPr id="8" name="Text Placeholder 7">
            <a:extLst>
              <a:ext uri="{FF2B5EF4-FFF2-40B4-BE49-F238E27FC236}">
                <a16:creationId xmlns:a16="http://schemas.microsoft.com/office/drawing/2014/main" id="{3F00EF53-D22F-E081-54F9-4F6B75C1CD9B}"/>
              </a:ext>
            </a:extLst>
          </p:cNvPr>
          <p:cNvSpPr>
            <a:spLocks noGrp="1"/>
          </p:cNvSpPr>
          <p:nvPr>
            <p:ph type="body" sz="quarter" idx="10"/>
          </p:nvPr>
        </p:nvSpPr>
        <p:spPr/>
        <p:txBody>
          <a:bodyPr/>
          <a:lstStyle/>
          <a:p>
            <a:r>
              <a:rPr lang="en-US" dirty="0"/>
              <a:t>Challenge 2: Additional R/qtl2 datasets</a:t>
            </a:r>
          </a:p>
        </p:txBody>
      </p:sp>
    </p:spTree>
    <p:extLst>
      <p:ext uri="{BB962C8B-B14F-4D97-AF65-F5344CB8AC3E}">
        <p14:creationId xmlns:p14="http://schemas.microsoft.com/office/powerpoint/2010/main" val="1014571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idx="10"/>
          </p:nvPr>
        </p:nvSpPr>
        <p:spPr>
          <a:xfrm>
            <a:off x="1143000" y="4495800"/>
            <a:ext cx="5757863" cy="647700"/>
          </a:xfrm>
          <a:prstGeom prst="rect">
            <a:avLst/>
          </a:prstGeom>
          <a:noFill/>
          <a:ln>
            <a:noFill/>
            <a:miter lim="800000"/>
          </a:ln>
        </p:spPr>
        <p:txBody>
          <a:bodyPr vert="horz" lIns="135000" tIns="0" rIns="135000" bIns="0" rtlCol="0" anchor="ctr" anchorCtr="0">
            <a:noAutofit/>
          </a:bodyPr>
          <a:lstStyle>
            <a:lvl1pPr marL="257175" indent="-257175" algn="l" defTabSz="6858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1pPr>
            <a:lvl2pPr marL="557213" indent="-214313" algn="l" defTabSz="685800" rtl="0" eaLnBrk="0" fontAlgn="base" hangingPunct="0">
              <a:lnSpc>
                <a:spcPct val="100000"/>
              </a:lnSpc>
              <a:spcBef>
                <a:spcPct val="20000"/>
              </a:spcBef>
              <a:spcAft>
                <a:spcPct val="0"/>
              </a:spcAft>
              <a:buClrTx/>
              <a:buSzTx/>
              <a:buFont typeface="Arial" pitchFamily="34" charset="0"/>
              <a:buChar char="–"/>
              <a:defRPr kumimoji="0" lang="en-US" altLang="en-US" sz="1050" b="0" i="0" u="none" kern="1200" baseline="0">
                <a:solidFill>
                  <a:schemeClr val="tx1"/>
                </a:solidFill>
                <a:latin typeface="+mn-lt"/>
                <a:ea typeface="+mn-ea"/>
                <a:cs typeface="+mn-cs"/>
              </a:defRPr>
            </a:lvl2pPr>
            <a:lvl3pPr marL="857250" indent="-171450" algn="l" defTabSz="685800" rtl="0" eaLnBrk="0" fontAlgn="base" hangingPunct="0">
              <a:lnSpc>
                <a:spcPct val="100000"/>
              </a:lnSpc>
              <a:spcBef>
                <a:spcPct val="20000"/>
              </a:spcBef>
              <a:spcAft>
                <a:spcPct val="0"/>
              </a:spcAft>
              <a:buClrTx/>
              <a:buSzTx/>
              <a:buFont typeface="Arial" pitchFamily="34" charset="0"/>
              <a:buChar char="•"/>
              <a:defRPr kumimoji="0" lang="en-US" altLang="en-US" sz="900" b="0" i="0" u="none" kern="1200" baseline="0">
                <a:solidFill>
                  <a:schemeClr val="tx1"/>
                </a:solidFill>
                <a:latin typeface="+mn-lt"/>
                <a:ea typeface="+mn-ea"/>
                <a:cs typeface="+mn-cs"/>
              </a:defRPr>
            </a:lvl3pPr>
            <a:lvl4pPr marL="1200150" indent="-171450" algn="l" defTabSz="685800" rtl="0" eaLnBrk="0" fontAlgn="base" hangingPunct="0">
              <a:lnSpc>
                <a:spcPct val="100000"/>
              </a:lnSpc>
              <a:spcBef>
                <a:spcPct val="20000"/>
              </a:spcBef>
              <a:spcAft>
                <a:spcPct val="0"/>
              </a:spcAft>
              <a:buClrTx/>
              <a:buSzTx/>
              <a:buFont typeface="Arial" pitchFamily="34" charset="0"/>
              <a:buChar char="–"/>
              <a:defRPr kumimoji="0" lang="en-US" altLang="en-US" sz="900" b="0" i="0" u="none" kern="1200" baseline="0">
                <a:solidFill>
                  <a:schemeClr val="tx1"/>
                </a:solidFill>
                <a:latin typeface="+mn-lt"/>
                <a:ea typeface="+mn-ea"/>
                <a:cs typeface="+mn-cs"/>
              </a:defRPr>
            </a:lvl4pPr>
            <a:lvl5pPr marL="1543050" indent="-171450" algn="l" defTabSz="685800" rtl="0" eaLnBrk="0" fontAlgn="base" hangingPunct="0">
              <a:lnSpc>
                <a:spcPct val="100000"/>
              </a:lnSpc>
              <a:spcBef>
                <a:spcPct val="20000"/>
              </a:spcBef>
              <a:spcAft>
                <a:spcPct val="0"/>
              </a:spcAft>
              <a:buClrTx/>
              <a:buSzTx/>
              <a:buFont typeface="Arial" pitchFamily="34" charset="0"/>
              <a:buChar char="»"/>
              <a:defRPr kumimoji="0" lang="en-US" altLang="en-US" sz="825" b="0" i="0" u="none" kern="1200" baseline="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lang="en-US" altLang="en-US"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lang="en-US" altLang="en-US"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lang="en-US" altLang="en-US"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lang="en-US" altLang="en-US" sz="1350" kern="1200">
                <a:solidFill>
                  <a:schemeClr val="tx1"/>
                </a:solidFill>
                <a:latin typeface="+mn-lt"/>
                <a:ea typeface="+mn-ea"/>
                <a:cs typeface="+mn-cs"/>
              </a:defRPr>
            </a:lvl9pPr>
          </a:lstStyle>
          <a:p>
            <a:pPr marL="0" indent="0" eaLnBrk="1" hangingPunct="1">
              <a:spcBef>
                <a:spcPct val="0"/>
              </a:spcBef>
              <a:spcAft>
                <a:spcPts val="450"/>
              </a:spcAft>
              <a:buNone/>
            </a:pPr>
            <a:r>
              <a:rPr lang="en-US" sz="800" b="0" i="0" dirty="0">
                <a:solidFill>
                  <a:srgbClr val="2A2A2A"/>
                </a:solidFill>
                <a:effectLst/>
                <a:latin typeface="Source Sans Pro" panose="020B0503030403020204" pitchFamily="34" charset="0"/>
              </a:rPr>
              <a:t>Svenson KL, </a:t>
            </a:r>
            <a:r>
              <a:rPr lang="en-US" sz="800" b="0" i="0" dirty="0" err="1">
                <a:solidFill>
                  <a:srgbClr val="2A2A2A"/>
                </a:solidFill>
                <a:effectLst/>
                <a:latin typeface="Source Sans Pro" panose="020B0503030403020204" pitchFamily="34" charset="0"/>
              </a:rPr>
              <a:t>Gatti</a:t>
            </a:r>
            <a:r>
              <a:rPr lang="en-US" sz="800" b="0" i="0" dirty="0">
                <a:solidFill>
                  <a:srgbClr val="2A2A2A"/>
                </a:solidFill>
                <a:effectLst/>
                <a:latin typeface="Source Sans Pro" panose="020B0503030403020204" pitchFamily="34" charset="0"/>
              </a:rPr>
              <a:t> DM, </a:t>
            </a:r>
            <a:r>
              <a:rPr lang="en-US" sz="800" b="0" i="0" dirty="0" err="1">
                <a:solidFill>
                  <a:srgbClr val="2A2A2A"/>
                </a:solidFill>
                <a:effectLst/>
                <a:latin typeface="Source Sans Pro" panose="020B0503030403020204" pitchFamily="34" charset="0"/>
              </a:rPr>
              <a:t>Valdar</a:t>
            </a:r>
            <a:r>
              <a:rPr lang="en-US" sz="800" b="0" i="0" dirty="0">
                <a:solidFill>
                  <a:srgbClr val="2A2A2A"/>
                </a:solidFill>
                <a:effectLst/>
                <a:latin typeface="Source Sans Pro" panose="020B0503030403020204" pitchFamily="34" charset="0"/>
              </a:rPr>
              <a:t> W, et al. High-Resolution Genetic Mapping Using the Mouse Diversity Outbred Population, </a:t>
            </a:r>
            <a:r>
              <a:rPr lang="en-US" sz="800" b="0" i="1" dirty="0">
                <a:solidFill>
                  <a:srgbClr val="2A2A2A"/>
                </a:solidFill>
                <a:effectLst/>
                <a:latin typeface="Source Sans Pro" panose="020B0503030403020204" pitchFamily="34" charset="0"/>
              </a:rPr>
              <a:t>Genetics</a:t>
            </a:r>
            <a:r>
              <a:rPr lang="en-US" sz="800" b="0" i="0" dirty="0">
                <a:solidFill>
                  <a:srgbClr val="2A2A2A"/>
                </a:solidFill>
                <a:effectLst/>
                <a:latin typeface="Source Sans Pro" panose="020B0503030403020204" pitchFamily="34" charset="0"/>
              </a:rPr>
              <a:t>, Volume 190, Issue 2, 1 February 2012, Pages 437–447, </a:t>
            </a:r>
            <a:r>
              <a:rPr lang="en-US" sz="800" b="0" i="0" u="none" strike="noStrike" dirty="0">
                <a:solidFill>
                  <a:srgbClr val="006FB7"/>
                </a:solidFill>
                <a:effectLst/>
                <a:latin typeface="Source Sans Pro" panose="020B0503030403020204" pitchFamily="34" charset="0"/>
                <a:hlinkClick r:id="rId3"/>
              </a:rPr>
              <a:t>https://doi.org/10.1534/genetics.111.132597</a:t>
            </a:r>
            <a:endParaRPr lang="en-US" altLang="en-US" sz="800" dirty="0">
              <a:solidFill>
                <a:srgbClr val="333333"/>
              </a:solidFill>
            </a:endParaRPr>
          </a:p>
        </p:txBody>
      </p:sp>
      <p:sp>
        <p:nvSpPr>
          <p:cNvPr id="5123" name="Title 1"/>
          <p:cNvSpPr>
            <a:spLocks noGrp="1"/>
          </p:cNvSpPr>
          <p:nvPr>
            <p:ph type="title"/>
          </p:nvPr>
        </p:nvSpPr>
        <p:spPr>
          <a:xfrm>
            <a:off x="1485900" y="319088"/>
            <a:ext cx="4581525" cy="459581"/>
          </a:xfrm>
          <a:prstGeom prst="rect">
            <a:avLst/>
          </a:prstGeom>
          <a:noFill/>
          <a:ln>
            <a:miter lim="800000"/>
          </a:ln>
        </p:spPr>
        <p:txBody>
          <a:bodyPr vert="horz" wrap="square" lIns="0" tIns="0" rIns="0" bIns="0" anchor="t"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600" b="1" i="0" u="none" kern="1200" baseline="0">
                <a:solidFill>
                  <a:schemeClr val="tx1"/>
                </a:solidFill>
                <a:latin typeface="Arial" pitchFamily="34" charset="0"/>
                <a:ea typeface="+mj-ea"/>
                <a:cs typeface="Arial" pitchFamily="34" charset="0"/>
              </a:defRPr>
            </a:lvl1pPr>
            <a:lvl2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2pPr>
            <a:lvl3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3pPr>
            <a:lvl4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4pPr>
            <a:lvl5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5pPr>
            <a:lvl6pPr marL="4572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6pPr>
            <a:lvl7pPr marL="9144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7pPr>
            <a:lvl8pPr marL="13716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8pPr>
            <a:lvl9pPr marL="18288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9pPr>
          </a:lstStyle>
          <a:p>
            <a:pPr lvl="0"/>
            <a:r>
              <a:rPr lang="en-US" altLang="en-US" dirty="0"/>
              <a:t>Figure 6  </a:t>
            </a:r>
            <a:r>
              <a:rPr lang="en-US" altLang="en-US" b="0" dirty="0"/>
              <a:t>Change in plasma cholesterol has a significant QTL on chromosome 3.</a:t>
            </a:r>
          </a:p>
        </p:txBody>
      </p:sp>
      <p:pic>
        <p:nvPicPr>
          <p:cNvPr id="5124" name="Picture 4" descr="Oxford University Press"/>
          <p:cNvPicPr>
            <a:picLocks noChangeAspect="1"/>
          </p:cNvPicPr>
          <p:nvPr/>
        </p:nvPicPr>
        <p:blipFill>
          <a:blip r:embed="rId4"/>
          <a:stretch>
            <a:fillRect/>
          </a:stretch>
        </p:blipFill>
        <p:spPr>
          <a:xfrm>
            <a:off x="7071121" y="4720829"/>
            <a:ext cx="794147" cy="183356"/>
          </a:xfrm>
          <a:prstGeom prst="rect">
            <a:avLst/>
          </a:prstGeom>
          <a:noFill/>
          <a:ln>
            <a:noFill/>
            <a:miter lim="800000"/>
          </a:ln>
        </p:spPr>
      </p:pic>
      <p:pic>
        <p:nvPicPr>
          <p:cNvPr id="5125" name="New picture"/>
          <p:cNvPicPr/>
          <p:nvPr/>
        </p:nvPicPr>
        <p:blipFill>
          <a:blip r:embed="rId5"/>
          <a:stretch>
            <a:fillRect/>
          </a:stretch>
        </p:blipFill>
        <p:spPr>
          <a:xfrm>
            <a:off x="3648075" y="1028700"/>
            <a:ext cx="1851861" cy="3343275"/>
          </a:xfrm>
          <a:prstGeom prst="rect">
            <a:avLst/>
          </a:prstGeom>
        </p:spPr>
      </p:pic>
      <p:pic>
        <p:nvPicPr>
          <p:cNvPr id="2" name="Picture 1">
            <a:extLst>
              <a:ext uri="{FF2B5EF4-FFF2-40B4-BE49-F238E27FC236}">
                <a16:creationId xmlns:a16="http://schemas.microsoft.com/office/drawing/2014/main" id="{BA08308A-9C33-7F50-506E-42910A8AAC44}"/>
              </a:ext>
            </a:extLst>
          </p:cNvPr>
          <p:cNvPicPr>
            <a:picLocks noChangeAspect="1"/>
          </p:cNvPicPr>
          <p:nvPr/>
        </p:nvPicPr>
        <p:blipFill>
          <a:blip r:embed="rId6"/>
          <a:stretch>
            <a:fillRect/>
          </a:stretch>
        </p:blipFill>
        <p:spPr>
          <a:xfrm>
            <a:off x="5845882" y="319088"/>
            <a:ext cx="3244623" cy="1593850"/>
          </a:xfrm>
          <a:prstGeom prst="rect">
            <a:avLst/>
          </a:prstGeom>
        </p:spPr>
      </p:pic>
      <p:sp>
        <p:nvSpPr>
          <p:cNvPr id="5" name="TextBox 4">
            <a:extLst>
              <a:ext uri="{FF2B5EF4-FFF2-40B4-BE49-F238E27FC236}">
                <a16:creationId xmlns:a16="http://schemas.microsoft.com/office/drawing/2014/main" id="{9C91C05B-8625-6536-C045-5B9A0779782C}"/>
              </a:ext>
            </a:extLst>
          </p:cNvPr>
          <p:cNvSpPr txBox="1"/>
          <p:nvPr/>
        </p:nvSpPr>
        <p:spPr>
          <a:xfrm>
            <a:off x="53495" y="1762897"/>
            <a:ext cx="3637313" cy="715581"/>
          </a:xfrm>
          <a:prstGeom prst="rect">
            <a:avLst/>
          </a:prstGeom>
          <a:noFill/>
        </p:spPr>
        <p:txBody>
          <a:bodyPr wrap="square" rtlCol="0">
            <a:spAutoFit/>
          </a:bodyPr>
          <a:lstStyle/>
          <a:p>
            <a:r>
              <a:rPr lang="en-US" dirty="0"/>
              <a:t>QTL mapping in biomedicine aims</a:t>
            </a:r>
          </a:p>
          <a:p>
            <a:r>
              <a:rPr lang="en-US" dirty="0"/>
              <a:t>to identify causal genes for</a:t>
            </a:r>
          </a:p>
          <a:p>
            <a:r>
              <a:rPr lang="en-US" dirty="0"/>
              <a:t>quantitative traits like cholesterol levels</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34684A4-22EC-6EC3-24D2-F06DABBDFABA}"/>
              </a:ext>
            </a:extLst>
          </p:cNvPr>
          <p:cNvSpPr>
            <a:spLocks noGrp="1"/>
          </p:cNvSpPr>
          <p:nvPr>
            <p:ph type="body" sz="quarter" idx="13"/>
          </p:nvPr>
        </p:nvSpPr>
        <p:spPr/>
        <p:txBody>
          <a:bodyPr/>
          <a:lstStyle/>
          <a:p>
            <a:endParaRPr lang="en-US" b="0" i="0" dirty="0">
              <a:solidFill>
                <a:srgbClr val="222222"/>
              </a:solidFill>
              <a:effectLst/>
              <a:latin typeface="-apple-system"/>
            </a:endParaRPr>
          </a:p>
          <a:p>
            <a:endParaRPr lang="en-US" dirty="0">
              <a:solidFill>
                <a:srgbClr val="222222"/>
              </a:solidFill>
              <a:latin typeface="-apple-system"/>
            </a:endParaRPr>
          </a:p>
          <a:p>
            <a:endParaRPr lang="en-US" b="0" i="0" dirty="0">
              <a:solidFill>
                <a:srgbClr val="222222"/>
              </a:solidFill>
              <a:effectLst/>
              <a:latin typeface="-apple-system"/>
            </a:endParaRPr>
          </a:p>
          <a:p>
            <a:endParaRPr lang="en-US" b="0" i="0" dirty="0">
              <a:solidFill>
                <a:srgbClr val="222222"/>
              </a:solidFill>
              <a:effectLst/>
              <a:latin typeface="-apple-system"/>
            </a:endParaRPr>
          </a:p>
          <a:p>
            <a:r>
              <a:rPr lang="en-US" sz="2000" b="0" i="0" dirty="0">
                <a:solidFill>
                  <a:srgbClr val="222222"/>
                </a:solidFill>
                <a:effectLst/>
                <a:latin typeface="-apple-system"/>
              </a:rPr>
              <a:t>Yang, J., Liu, Z., Chen, Q. </a:t>
            </a:r>
            <a:r>
              <a:rPr lang="en-US" sz="2000" b="0" i="1" dirty="0">
                <a:solidFill>
                  <a:srgbClr val="222222"/>
                </a:solidFill>
                <a:effectLst/>
                <a:latin typeface="-apple-system"/>
              </a:rPr>
              <a:t>et al.</a:t>
            </a:r>
            <a:r>
              <a:rPr lang="en-US" sz="2000" b="0" i="0" dirty="0">
                <a:solidFill>
                  <a:srgbClr val="222222"/>
                </a:solidFill>
                <a:effectLst/>
                <a:latin typeface="-apple-system"/>
              </a:rPr>
              <a:t> Mapping of QTL for Grain Yield Components Based on a DH Population in Maize. </a:t>
            </a:r>
            <a:r>
              <a:rPr lang="en-US" sz="2000" b="0" i="1" dirty="0">
                <a:solidFill>
                  <a:srgbClr val="222222"/>
                </a:solidFill>
                <a:effectLst/>
                <a:latin typeface="-apple-system"/>
              </a:rPr>
              <a:t>Sci Rep</a:t>
            </a:r>
            <a:r>
              <a:rPr lang="en-US" sz="2000" b="0" i="0" dirty="0">
                <a:solidFill>
                  <a:srgbClr val="222222"/>
                </a:solidFill>
                <a:effectLst/>
                <a:latin typeface="-apple-system"/>
              </a:rPr>
              <a:t> </a:t>
            </a:r>
            <a:r>
              <a:rPr lang="en-US" sz="2000" b="1" i="0" dirty="0">
                <a:solidFill>
                  <a:srgbClr val="222222"/>
                </a:solidFill>
                <a:effectLst/>
                <a:latin typeface="-apple-system"/>
              </a:rPr>
              <a:t>10</a:t>
            </a:r>
            <a:r>
              <a:rPr lang="en-US" sz="2000" b="0" i="0" dirty="0">
                <a:solidFill>
                  <a:srgbClr val="222222"/>
                </a:solidFill>
                <a:effectLst/>
                <a:latin typeface="-apple-system"/>
              </a:rPr>
              <a:t>, 7086 (2020). </a:t>
            </a:r>
            <a:endParaRPr lang="en-US" sz="2000" dirty="0"/>
          </a:p>
        </p:txBody>
      </p:sp>
      <p:sp>
        <p:nvSpPr>
          <p:cNvPr id="2" name="Text Placeholder 1">
            <a:extLst>
              <a:ext uri="{FF2B5EF4-FFF2-40B4-BE49-F238E27FC236}">
                <a16:creationId xmlns:a16="http://schemas.microsoft.com/office/drawing/2014/main" id="{C6473EB8-4EEC-12E8-4858-C5A7A4D43ED8}"/>
              </a:ext>
            </a:extLst>
          </p:cNvPr>
          <p:cNvSpPr>
            <a:spLocks noGrp="1"/>
          </p:cNvSpPr>
          <p:nvPr>
            <p:ph type="body" sz="quarter" idx="10"/>
          </p:nvPr>
        </p:nvSpPr>
        <p:spPr/>
        <p:txBody>
          <a:bodyPr/>
          <a:lstStyle/>
          <a:p>
            <a:r>
              <a:rPr lang="en-US" dirty="0"/>
              <a:t>QTL mapping in agriculture aids</a:t>
            </a:r>
          </a:p>
          <a:p>
            <a:r>
              <a:rPr lang="en-US" dirty="0"/>
              <a:t>crop selection and improvement</a:t>
            </a:r>
          </a:p>
        </p:txBody>
      </p:sp>
      <p:pic>
        <p:nvPicPr>
          <p:cNvPr id="7" name="Picture 6">
            <a:extLst>
              <a:ext uri="{FF2B5EF4-FFF2-40B4-BE49-F238E27FC236}">
                <a16:creationId xmlns:a16="http://schemas.microsoft.com/office/drawing/2014/main" id="{4699FAE1-70AF-7634-5D79-0A22D205CBA8}"/>
              </a:ext>
            </a:extLst>
          </p:cNvPr>
          <p:cNvPicPr>
            <a:picLocks noChangeAspect="1"/>
          </p:cNvPicPr>
          <p:nvPr/>
        </p:nvPicPr>
        <p:blipFill>
          <a:blip r:embed="rId3"/>
          <a:stretch>
            <a:fillRect/>
          </a:stretch>
        </p:blipFill>
        <p:spPr>
          <a:xfrm>
            <a:off x="6685366" y="150420"/>
            <a:ext cx="2214832" cy="1485900"/>
          </a:xfrm>
          <a:prstGeom prst="rect">
            <a:avLst/>
          </a:prstGeom>
        </p:spPr>
      </p:pic>
    </p:spTree>
    <p:extLst>
      <p:ext uri="{BB962C8B-B14F-4D97-AF65-F5344CB8AC3E}">
        <p14:creationId xmlns:p14="http://schemas.microsoft.com/office/powerpoint/2010/main" val="1706427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34684A4-22EC-6EC3-24D2-F06DABBDFABA}"/>
              </a:ext>
            </a:extLst>
          </p:cNvPr>
          <p:cNvSpPr>
            <a:spLocks noGrp="1"/>
          </p:cNvSpPr>
          <p:nvPr>
            <p:ph type="body" sz="quarter" idx="13"/>
          </p:nvPr>
        </p:nvSpPr>
        <p:spPr/>
        <p:txBody>
          <a:bodyPr/>
          <a:lstStyle/>
          <a:p>
            <a:endParaRPr lang="en-US" b="0" i="0" dirty="0">
              <a:solidFill>
                <a:srgbClr val="222222"/>
              </a:solidFill>
              <a:effectLst/>
              <a:latin typeface="-apple-system"/>
            </a:endParaRPr>
          </a:p>
          <a:p>
            <a:endParaRPr lang="en-US" b="0" i="0" dirty="0">
              <a:solidFill>
                <a:srgbClr val="212121"/>
              </a:solidFill>
              <a:effectLst/>
              <a:latin typeface="system-ui"/>
            </a:endParaRPr>
          </a:p>
          <a:p>
            <a:endParaRPr lang="en-US" dirty="0">
              <a:solidFill>
                <a:srgbClr val="212121"/>
              </a:solidFill>
              <a:latin typeface="system-ui"/>
            </a:endParaRPr>
          </a:p>
          <a:p>
            <a:endParaRPr lang="en-US" b="0" i="0" dirty="0">
              <a:solidFill>
                <a:srgbClr val="212121"/>
              </a:solidFill>
              <a:effectLst/>
              <a:latin typeface="system-ui"/>
            </a:endParaRPr>
          </a:p>
          <a:p>
            <a:r>
              <a:rPr lang="en-US" sz="2000" b="0" i="0" dirty="0">
                <a:solidFill>
                  <a:srgbClr val="212121"/>
                </a:solidFill>
                <a:effectLst/>
                <a:latin typeface="system-ui"/>
              </a:rPr>
              <a:t>Slate J, Visscher PM, MacGregor S, Stevens D, Tate ML, Pemberton JM. A genome scan for quantitative trait loci in a wild population of red deer (Cervus elaphus). Genetics. 2002 Dec;162(4):1863-73. </a:t>
            </a:r>
            <a:endParaRPr lang="en-US" sz="2000" dirty="0"/>
          </a:p>
        </p:txBody>
      </p:sp>
      <p:sp>
        <p:nvSpPr>
          <p:cNvPr id="2" name="Text Placeholder 1">
            <a:extLst>
              <a:ext uri="{FF2B5EF4-FFF2-40B4-BE49-F238E27FC236}">
                <a16:creationId xmlns:a16="http://schemas.microsoft.com/office/drawing/2014/main" id="{C6473EB8-4EEC-12E8-4858-C5A7A4D43ED8}"/>
              </a:ext>
            </a:extLst>
          </p:cNvPr>
          <p:cNvSpPr>
            <a:spLocks noGrp="1"/>
          </p:cNvSpPr>
          <p:nvPr>
            <p:ph type="body" sz="quarter" idx="10"/>
          </p:nvPr>
        </p:nvSpPr>
        <p:spPr/>
        <p:txBody>
          <a:bodyPr/>
          <a:lstStyle/>
          <a:p>
            <a:r>
              <a:rPr lang="en-US" dirty="0"/>
              <a:t>Mapping birth weight in a </a:t>
            </a:r>
          </a:p>
          <a:p>
            <a:r>
              <a:rPr lang="en-US" dirty="0"/>
              <a:t>natural population sheds light</a:t>
            </a:r>
          </a:p>
          <a:p>
            <a:r>
              <a:rPr lang="en-US" dirty="0"/>
              <a:t>on natural selection</a:t>
            </a:r>
          </a:p>
        </p:txBody>
      </p:sp>
      <p:pic>
        <p:nvPicPr>
          <p:cNvPr id="3" name="Picture 2">
            <a:extLst>
              <a:ext uri="{FF2B5EF4-FFF2-40B4-BE49-F238E27FC236}">
                <a16:creationId xmlns:a16="http://schemas.microsoft.com/office/drawing/2014/main" id="{FC76EBF7-7186-66CB-8B1B-E792AFD70AC6}"/>
              </a:ext>
            </a:extLst>
          </p:cNvPr>
          <p:cNvPicPr>
            <a:picLocks noChangeAspect="1"/>
          </p:cNvPicPr>
          <p:nvPr/>
        </p:nvPicPr>
        <p:blipFill>
          <a:blip r:embed="rId3"/>
          <a:stretch>
            <a:fillRect/>
          </a:stretch>
        </p:blipFill>
        <p:spPr>
          <a:xfrm>
            <a:off x="6650335" y="219172"/>
            <a:ext cx="2442589" cy="1622032"/>
          </a:xfrm>
          <a:prstGeom prst="rect">
            <a:avLst/>
          </a:prstGeom>
        </p:spPr>
      </p:pic>
    </p:spTree>
    <p:extLst>
      <p:ext uri="{BB962C8B-B14F-4D97-AF65-F5344CB8AC3E}">
        <p14:creationId xmlns:p14="http://schemas.microsoft.com/office/powerpoint/2010/main" val="2691107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CF82E1B-4E26-A835-08EE-FFB97D7F5B78}"/>
              </a:ext>
            </a:extLst>
          </p:cNvPr>
          <p:cNvSpPr>
            <a:spLocks noGrp="1"/>
          </p:cNvSpPr>
          <p:nvPr>
            <p:ph type="body" sz="quarter" idx="10"/>
          </p:nvPr>
        </p:nvSpPr>
        <p:spPr>
          <a:xfrm>
            <a:off x="243802" y="283873"/>
            <a:ext cx="8900198" cy="472679"/>
          </a:xfrm>
        </p:spPr>
        <p:txBody>
          <a:bodyPr/>
          <a:lstStyle/>
          <a:p>
            <a:r>
              <a:rPr lang="en-US" dirty="0"/>
              <a:t>Human studies - expensive, lack environmental control, confounded </a:t>
            </a:r>
          </a:p>
        </p:txBody>
      </p:sp>
      <p:pic>
        <p:nvPicPr>
          <p:cNvPr id="5" name="Picture 4" descr="A graph of different colored dots&#10;&#10;Description automatically generated with medium confidence">
            <a:extLst>
              <a:ext uri="{FF2B5EF4-FFF2-40B4-BE49-F238E27FC236}">
                <a16:creationId xmlns:a16="http://schemas.microsoft.com/office/drawing/2014/main" id="{97226D77-8E26-8A29-F22E-01E545213260}"/>
              </a:ext>
            </a:extLst>
          </p:cNvPr>
          <p:cNvPicPr>
            <a:picLocks noChangeAspect="1"/>
          </p:cNvPicPr>
          <p:nvPr/>
        </p:nvPicPr>
        <p:blipFill>
          <a:blip r:embed="rId3"/>
          <a:stretch>
            <a:fillRect/>
          </a:stretch>
        </p:blipFill>
        <p:spPr>
          <a:xfrm>
            <a:off x="2662863" y="1267458"/>
            <a:ext cx="3818274" cy="3228096"/>
          </a:xfrm>
          <a:prstGeom prst="rect">
            <a:avLst/>
          </a:prstGeom>
        </p:spPr>
      </p:pic>
      <p:sp>
        <p:nvSpPr>
          <p:cNvPr id="6" name="TextBox 5">
            <a:extLst>
              <a:ext uri="{FF2B5EF4-FFF2-40B4-BE49-F238E27FC236}">
                <a16:creationId xmlns:a16="http://schemas.microsoft.com/office/drawing/2014/main" id="{C4EA8216-E122-18DA-5A62-6E1572A239BA}"/>
              </a:ext>
            </a:extLst>
          </p:cNvPr>
          <p:cNvSpPr txBox="1"/>
          <p:nvPr/>
        </p:nvSpPr>
        <p:spPr>
          <a:xfrm>
            <a:off x="68311" y="4569442"/>
            <a:ext cx="9009711" cy="584775"/>
          </a:xfrm>
          <a:prstGeom prst="rect">
            <a:avLst/>
          </a:prstGeom>
          <a:noFill/>
        </p:spPr>
        <p:txBody>
          <a:bodyPr wrap="none" rtlCol="0">
            <a:spAutoFit/>
          </a:bodyPr>
          <a:lstStyle/>
          <a:p>
            <a:r>
              <a:rPr lang="en-US" sz="1600" b="0" i="0" dirty="0">
                <a:solidFill>
                  <a:srgbClr val="222222"/>
                </a:solidFill>
                <a:effectLst/>
                <a:latin typeface="-apple-system"/>
              </a:rPr>
              <a:t>Oliva, M., </a:t>
            </a:r>
            <a:r>
              <a:rPr lang="en-US" sz="1600" b="0" i="0" dirty="0" err="1">
                <a:solidFill>
                  <a:srgbClr val="222222"/>
                </a:solidFill>
                <a:effectLst/>
                <a:latin typeface="-apple-system"/>
              </a:rPr>
              <a:t>Demanelis</a:t>
            </a:r>
            <a:r>
              <a:rPr lang="en-US" sz="1600" b="0" i="0" dirty="0">
                <a:solidFill>
                  <a:srgbClr val="222222"/>
                </a:solidFill>
                <a:effectLst/>
                <a:latin typeface="-apple-system"/>
              </a:rPr>
              <a:t>, K., Lu, Y. </a:t>
            </a:r>
            <a:r>
              <a:rPr lang="en-US" sz="1600" b="0" i="1" dirty="0">
                <a:solidFill>
                  <a:srgbClr val="222222"/>
                </a:solidFill>
                <a:effectLst/>
                <a:latin typeface="-apple-system"/>
              </a:rPr>
              <a:t>et al.</a:t>
            </a:r>
            <a:r>
              <a:rPr lang="en-US" sz="1600" b="0" i="0" dirty="0">
                <a:solidFill>
                  <a:srgbClr val="222222"/>
                </a:solidFill>
                <a:effectLst/>
                <a:latin typeface="-apple-system"/>
              </a:rPr>
              <a:t> DNA methylation QTL mapping across diverse human tissues provides </a:t>
            </a:r>
          </a:p>
          <a:p>
            <a:r>
              <a:rPr lang="en-US" sz="1600" b="0" i="0" dirty="0">
                <a:solidFill>
                  <a:srgbClr val="222222"/>
                </a:solidFill>
                <a:effectLst/>
                <a:latin typeface="-apple-system"/>
              </a:rPr>
              <a:t>molecular links between genetic variation and complex traits. </a:t>
            </a:r>
            <a:r>
              <a:rPr lang="en-US" sz="1600" b="0" i="1" dirty="0">
                <a:solidFill>
                  <a:srgbClr val="222222"/>
                </a:solidFill>
                <a:effectLst/>
                <a:latin typeface="-apple-system"/>
              </a:rPr>
              <a:t>Nat Genet</a:t>
            </a:r>
            <a:r>
              <a:rPr lang="en-US" sz="1600" b="0" i="0" dirty="0">
                <a:solidFill>
                  <a:srgbClr val="222222"/>
                </a:solidFill>
                <a:effectLst/>
                <a:latin typeface="-apple-system"/>
              </a:rPr>
              <a:t> </a:t>
            </a:r>
            <a:r>
              <a:rPr lang="en-US" sz="1600" b="1" i="0" dirty="0">
                <a:solidFill>
                  <a:srgbClr val="222222"/>
                </a:solidFill>
                <a:effectLst/>
                <a:latin typeface="-apple-system"/>
              </a:rPr>
              <a:t>55</a:t>
            </a:r>
            <a:r>
              <a:rPr lang="en-US" sz="1600" b="0" i="0" dirty="0">
                <a:solidFill>
                  <a:srgbClr val="222222"/>
                </a:solidFill>
                <a:effectLst/>
                <a:latin typeface="-apple-system"/>
              </a:rPr>
              <a:t>, 112–122 (2023)</a:t>
            </a:r>
            <a:endParaRPr lang="en-US" sz="1600" dirty="0"/>
          </a:p>
        </p:txBody>
      </p:sp>
    </p:spTree>
    <p:extLst>
      <p:ext uri="{BB962C8B-B14F-4D97-AF65-F5344CB8AC3E}">
        <p14:creationId xmlns:p14="http://schemas.microsoft.com/office/powerpoint/2010/main" val="3126084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CF82E1B-4E26-A835-08EE-FFB97D7F5B78}"/>
              </a:ext>
            </a:extLst>
          </p:cNvPr>
          <p:cNvSpPr>
            <a:spLocks noGrp="1"/>
          </p:cNvSpPr>
          <p:nvPr>
            <p:ph type="body" sz="quarter" idx="10"/>
          </p:nvPr>
        </p:nvSpPr>
        <p:spPr>
          <a:xfrm>
            <a:off x="243802" y="283873"/>
            <a:ext cx="8900198" cy="472679"/>
          </a:xfrm>
        </p:spPr>
        <p:txBody>
          <a:bodyPr/>
          <a:lstStyle/>
          <a:p>
            <a:r>
              <a:rPr lang="en-US" dirty="0"/>
              <a:t>Confounding by population </a:t>
            </a:r>
          </a:p>
          <a:p>
            <a:r>
              <a:rPr lang="en-US" dirty="0"/>
              <a:t>structure</a:t>
            </a:r>
          </a:p>
        </p:txBody>
      </p:sp>
      <p:pic>
        <p:nvPicPr>
          <p:cNvPr id="4" name="Picture 3" descr="A screenshot of a phone&#10;&#10;Description automatically generated">
            <a:extLst>
              <a:ext uri="{FF2B5EF4-FFF2-40B4-BE49-F238E27FC236}">
                <a16:creationId xmlns:a16="http://schemas.microsoft.com/office/drawing/2014/main" id="{53A66D5B-D3CA-DF91-AEA6-96ACEF8109E7}"/>
              </a:ext>
            </a:extLst>
          </p:cNvPr>
          <p:cNvPicPr>
            <a:picLocks noChangeAspect="1"/>
          </p:cNvPicPr>
          <p:nvPr/>
        </p:nvPicPr>
        <p:blipFill>
          <a:blip r:embed="rId3"/>
          <a:stretch>
            <a:fillRect/>
          </a:stretch>
        </p:blipFill>
        <p:spPr>
          <a:xfrm>
            <a:off x="1143000" y="1682750"/>
            <a:ext cx="6680200" cy="2260600"/>
          </a:xfrm>
          <a:prstGeom prst="rect">
            <a:avLst/>
          </a:prstGeom>
        </p:spPr>
      </p:pic>
      <p:pic>
        <p:nvPicPr>
          <p:cNvPr id="10" name="Picture 9" descr="A map of land with a green and brown area&#10;&#10;Description automatically generated with medium confidence">
            <a:extLst>
              <a:ext uri="{FF2B5EF4-FFF2-40B4-BE49-F238E27FC236}">
                <a16:creationId xmlns:a16="http://schemas.microsoft.com/office/drawing/2014/main" id="{0BA4124E-E6F7-C295-E5A1-61553F0ADD7C}"/>
              </a:ext>
            </a:extLst>
          </p:cNvPr>
          <p:cNvPicPr>
            <a:picLocks noChangeAspect="1"/>
          </p:cNvPicPr>
          <p:nvPr/>
        </p:nvPicPr>
        <p:blipFill>
          <a:blip r:embed="rId4"/>
          <a:stretch>
            <a:fillRect/>
          </a:stretch>
        </p:blipFill>
        <p:spPr>
          <a:xfrm>
            <a:off x="7157800" y="215652"/>
            <a:ext cx="1733649" cy="1204304"/>
          </a:xfrm>
          <a:prstGeom prst="rect">
            <a:avLst/>
          </a:prstGeom>
        </p:spPr>
      </p:pic>
    </p:spTree>
    <p:extLst>
      <p:ext uri="{BB962C8B-B14F-4D97-AF65-F5344CB8AC3E}">
        <p14:creationId xmlns:p14="http://schemas.microsoft.com/office/powerpoint/2010/main" val="6183037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4EA8216-E122-18DA-5A62-6E1572A239BA}"/>
              </a:ext>
            </a:extLst>
          </p:cNvPr>
          <p:cNvSpPr txBox="1"/>
          <p:nvPr/>
        </p:nvSpPr>
        <p:spPr>
          <a:xfrm>
            <a:off x="2203232" y="4843418"/>
            <a:ext cx="6151059" cy="300082"/>
          </a:xfrm>
          <a:prstGeom prst="rect">
            <a:avLst/>
          </a:prstGeom>
          <a:noFill/>
        </p:spPr>
        <p:txBody>
          <a:bodyPr wrap="square" rtlCol="0">
            <a:spAutoFit/>
          </a:bodyPr>
          <a:lstStyle/>
          <a:p>
            <a:r>
              <a:rPr lang="en-US" i="0" dirty="0">
                <a:effectLst/>
                <a:latin typeface="-apple-system"/>
                <a:hlinkClick r:id="rId3"/>
              </a:rPr>
              <a:t>R/qtl2: high-dimensional data and multi-parent populations</a:t>
            </a:r>
            <a:r>
              <a:rPr lang="en-US" i="0" dirty="0">
                <a:effectLst/>
                <a:latin typeface="-apple-system"/>
              </a:rPr>
              <a:t>. </a:t>
            </a:r>
            <a:r>
              <a:rPr lang="en-US" i="0" dirty="0" err="1">
                <a:effectLst/>
                <a:latin typeface="-apple-system"/>
              </a:rPr>
              <a:t>kbroman.org</a:t>
            </a:r>
            <a:r>
              <a:rPr lang="en-US" i="0" dirty="0">
                <a:effectLst/>
                <a:latin typeface="-apple-system"/>
              </a:rPr>
              <a:t>/</a:t>
            </a:r>
            <a:r>
              <a:rPr lang="en-US" i="0" dirty="0" err="1">
                <a:effectLst/>
                <a:latin typeface="-apple-system"/>
              </a:rPr>
              <a:t>talks.html</a:t>
            </a:r>
            <a:endParaRPr lang="en-US" dirty="0"/>
          </a:p>
        </p:txBody>
      </p:sp>
      <p:pic>
        <p:nvPicPr>
          <p:cNvPr id="4" name="Picture 3">
            <a:extLst>
              <a:ext uri="{FF2B5EF4-FFF2-40B4-BE49-F238E27FC236}">
                <a16:creationId xmlns:a16="http://schemas.microsoft.com/office/drawing/2014/main" id="{C781B82B-6B43-F711-28DB-E4E1E9C41E09}"/>
              </a:ext>
            </a:extLst>
          </p:cNvPr>
          <p:cNvPicPr>
            <a:picLocks noChangeAspect="1"/>
          </p:cNvPicPr>
          <p:nvPr/>
        </p:nvPicPr>
        <p:blipFill>
          <a:blip r:embed="rId4"/>
          <a:stretch>
            <a:fillRect/>
          </a:stretch>
        </p:blipFill>
        <p:spPr>
          <a:xfrm>
            <a:off x="581891" y="819330"/>
            <a:ext cx="7552706" cy="4119657"/>
          </a:xfrm>
          <a:prstGeom prst="rect">
            <a:avLst/>
          </a:prstGeom>
        </p:spPr>
      </p:pic>
      <p:sp>
        <p:nvSpPr>
          <p:cNvPr id="8" name="Text Placeholder 7">
            <a:extLst>
              <a:ext uri="{FF2B5EF4-FFF2-40B4-BE49-F238E27FC236}">
                <a16:creationId xmlns:a16="http://schemas.microsoft.com/office/drawing/2014/main" id="{74CDA25E-BC43-839E-0F6D-F33BE15B2C4A}"/>
              </a:ext>
            </a:extLst>
          </p:cNvPr>
          <p:cNvSpPr>
            <a:spLocks noGrp="1"/>
          </p:cNvSpPr>
          <p:nvPr>
            <p:ph type="body" sz="quarter" idx="10"/>
          </p:nvPr>
        </p:nvSpPr>
        <p:spPr/>
        <p:txBody>
          <a:bodyPr/>
          <a:lstStyle/>
          <a:p>
            <a:r>
              <a:rPr lang="en-US" dirty="0"/>
              <a:t>Two or more strains that differ genetically</a:t>
            </a:r>
          </a:p>
        </p:txBody>
      </p:sp>
      <p:cxnSp>
        <p:nvCxnSpPr>
          <p:cNvPr id="13" name="Straight Connector 12">
            <a:extLst>
              <a:ext uri="{FF2B5EF4-FFF2-40B4-BE49-F238E27FC236}">
                <a16:creationId xmlns:a16="http://schemas.microsoft.com/office/drawing/2014/main" id="{D5F66916-99EB-CA83-503D-A158EECA8810}"/>
              </a:ext>
            </a:extLst>
          </p:cNvPr>
          <p:cNvCxnSpPr/>
          <p:nvPr/>
        </p:nvCxnSpPr>
        <p:spPr>
          <a:xfrm flipH="1">
            <a:off x="7457704" y="4180114"/>
            <a:ext cx="581891" cy="0"/>
          </a:xfrm>
          <a:prstGeom prst="line">
            <a:avLst/>
          </a:prstGeom>
          <a:ln w="4445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FFDA0CA-FCE8-BB71-2078-498FBAA7F00E}"/>
              </a:ext>
            </a:extLst>
          </p:cNvPr>
          <p:cNvSpPr txBox="1"/>
          <p:nvPr/>
        </p:nvSpPr>
        <p:spPr>
          <a:xfrm>
            <a:off x="7992100" y="4001985"/>
            <a:ext cx="867545" cy="300082"/>
          </a:xfrm>
          <a:prstGeom prst="rect">
            <a:avLst/>
          </a:prstGeom>
          <a:noFill/>
        </p:spPr>
        <p:txBody>
          <a:bodyPr wrap="none" rtlCol="0">
            <a:spAutoFit/>
          </a:bodyPr>
          <a:lstStyle/>
          <a:p>
            <a:r>
              <a:rPr lang="en-US" dirty="0"/>
              <a:t>a marker</a:t>
            </a:r>
          </a:p>
        </p:txBody>
      </p:sp>
    </p:spTree>
    <p:extLst>
      <p:ext uri="{BB962C8B-B14F-4D97-AF65-F5344CB8AC3E}">
        <p14:creationId xmlns:p14="http://schemas.microsoft.com/office/powerpoint/2010/main" val="4206744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83952-B921-FBDD-D1D4-593DC4CD1DA4}"/>
            </a:ext>
          </a:extLst>
        </p:cNvPr>
        <p:cNvGrpSpPr/>
        <p:nvPr/>
      </p:nvGrpSpPr>
      <p:grpSpPr>
        <a:xfrm>
          <a:off x="0" y="0"/>
          <a:ext cx="0" cy="0"/>
          <a:chOff x="0" y="0"/>
          <a:chExt cx="0" cy="0"/>
        </a:xfrm>
      </p:grpSpPr>
      <p:sp>
        <p:nvSpPr>
          <p:cNvPr id="5122" name="Footer Placeholder 3">
            <a:extLst>
              <a:ext uri="{FF2B5EF4-FFF2-40B4-BE49-F238E27FC236}">
                <a16:creationId xmlns:a16="http://schemas.microsoft.com/office/drawing/2014/main" id="{FE8FDF5F-8266-A728-12F7-61738F9BAB47}"/>
              </a:ext>
            </a:extLst>
          </p:cNvPr>
          <p:cNvSpPr>
            <a:spLocks noGrp="1"/>
          </p:cNvSpPr>
          <p:nvPr>
            <p:ph type="ftr" idx="10"/>
          </p:nvPr>
        </p:nvSpPr>
        <p:spPr>
          <a:xfrm>
            <a:off x="1143000" y="4495800"/>
            <a:ext cx="5757863" cy="647700"/>
          </a:xfrm>
          <a:prstGeom prst="rect">
            <a:avLst/>
          </a:prstGeom>
          <a:noFill/>
          <a:ln>
            <a:noFill/>
            <a:miter lim="800000"/>
          </a:ln>
        </p:spPr>
        <p:txBody>
          <a:bodyPr vert="horz" lIns="135000" tIns="0" rIns="135000" bIns="0" rtlCol="0" anchor="ctr" anchorCtr="0">
            <a:noAutofit/>
          </a:bodyPr>
          <a:lstStyle>
            <a:lvl1pPr marL="257175" indent="-257175" algn="l" defTabSz="6858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1pPr>
            <a:lvl2pPr marL="557213" indent="-214313" algn="l" defTabSz="685800" rtl="0" eaLnBrk="0" fontAlgn="base" hangingPunct="0">
              <a:lnSpc>
                <a:spcPct val="100000"/>
              </a:lnSpc>
              <a:spcBef>
                <a:spcPct val="20000"/>
              </a:spcBef>
              <a:spcAft>
                <a:spcPct val="0"/>
              </a:spcAft>
              <a:buClrTx/>
              <a:buSzTx/>
              <a:buFont typeface="Arial" pitchFamily="34" charset="0"/>
              <a:buChar char="–"/>
              <a:defRPr kumimoji="0" lang="en-US" altLang="en-US" sz="1050" b="0" i="0" u="none" kern="1200" baseline="0">
                <a:solidFill>
                  <a:schemeClr val="tx1"/>
                </a:solidFill>
                <a:latin typeface="+mn-lt"/>
                <a:ea typeface="+mn-ea"/>
                <a:cs typeface="+mn-cs"/>
              </a:defRPr>
            </a:lvl2pPr>
            <a:lvl3pPr marL="857250" indent="-171450" algn="l" defTabSz="685800" rtl="0" eaLnBrk="0" fontAlgn="base" hangingPunct="0">
              <a:lnSpc>
                <a:spcPct val="100000"/>
              </a:lnSpc>
              <a:spcBef>
                <a:spcPct val="20000"/>
              </a:spcBef>
              <a:spcAft>
                <a:spcPct val="0"/>
              </a:spcAft>
              <a:buClrTx/>
              <a:buSzTx/>
              <a:buFont typeface="Arial" pitchFamily="34" charset="0"/>
              <a:buChar char="•"/>
              <a:defRPr kumimoji="0" lang="en-US" altLang="en-US" sz="900" b="0" i="0" u="none" kern="1200" baseline="0">
                <a:solidFill>
                  <a:schemeClr val="tx1"/>
                </a:solidFill>
                <a:latin typeface="+mn-lt"/>
                <a:ea typeface="+mn-ea"/>
                <a:cs typeface="+mn-cs"/>
              </a:defRPr>
            </a:lvl3pPr>
            <a:lvl4pPr marL="1200150" indent="-171450" algn="l" defTabSz="685800" rtl="0" eaLnBrk="0" fontAlgn="base" hangingPunct="0">
              <a:lnSpc>
                <a:spcPct val="100000"/>
              </a:lnSpc>
              <a:spcBef>
                <a:spcPct val="20000"/>
              </a:spcBef>
              <a:spcAft>
                <a:spcPct val="0"/>
              </a:spcAft>
              <a:buClrTx/>
              <a:buSzTx/>
              <a:buFont typeface="Arial" pitchFamily="34" charset="0"/>
              <a:buChar char="–"/>
              <a:defRPr kumimoji="0" lang="en-US" altLang="en-US" sz="900" b="0" i="0" u="none" kern="1200" baseline="0">
                <a:solidFill>
                  <a:schemeClr val="tx1"/>
                </a:solidFill>
                <a:latin typeface="+mn-lt"/>
                <a:ea typeface="+mn-ea"/>
                <a:cs typeface="+mn-cs"/>
              </a:defRPr>
            </a:lvl4pPr>
            <a:lvl5pPr marL="1543050" indent="-171450" algn="l" defTabSz="685800" rtl="0" eaLnBrk="0" fontAlgn="base" hangingPunct="0">
              <a:lnSpc>
                <a:spcPct val="100000"/>
              </a:lnSpc>
              <a:spcBef>
                <a:spcPct val="20000"/>
              </a:spcBef>
              <a:spcAft>
                <a:spcPct val="0"/>
              </a:spcAft>
              <a:buClrTx/>
              <a:buSzTx/>
              <a:buFont typeface="Arial" pitchFamily="34" charset="0"/>
              <a:buChar char="»"/>
              <a:defRPr kumimoji="0" lang="en-US" altLang="en-US" sz="825" b="0" i="0" u="none" kern="1200" baseline="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lang="en-US" altLang="en-US"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lang="en-US" altLang="en-US"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lang="en-US" altLang="en-US"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lang="en-US" altLang="en-US" sz="1350" kern="1200">
                <a:solidFill>
                  <a:schemeClr val="tx1"/>
                </a:solidFill>
                <a:latin typeface="+mn-lt"/>
                <a:ea typeface="+mn-ea"/>
                <a:cs typeface="+mn-cs"/>
              </a:defRPr>
            </a:lvl9pPr>
          </a:lstStyle>
          <a:p>
            <a:pPr marL="0" indent="0" eaLnBrk="1" hangingPunct="1">
              <a:spcBef>
                <a:spcPct val="0"/>
              </a:spcBef>
              <a:spcAft>
                <a:spcPts val="450"/>
              </a:spcAft>
              <a:buNone/>
            </a:pPr>
            <a:r>
              <a:rPr lang="en-US" sz="800" b="0" i="0" dirty="0">
                <a:solidFill>
                  <a:srgbClr val="2A2A2A"/>
                </a:solidFill>
                <a:effectLst/>
                <a:latin typeface="Source Sans Pro" panose="020B0503030403020204" pitchFamily="34" charset="0"/>
              </a:rPr>
              <a:t>Svenson KL, </a:t>
            </a:r>
            <a:r>
              <a:rPr lang="en-US" sz="800" b="0" i="0" dirty="0" err="1">
                <a:solidFill>
                  <a:srgbClr val="2A2A2A"/>
                </a:solidFill>
                <a:effectLst/>
                <a:latin typeface="Source Sans Pro" panose="020B0503030403020204" pitchFamily="34" charset="0"/>
              </a:rPr>
              <a:t>Gatti</a:t>
            </a:r>
            <a:r>
              <a:rPr lang="en-US" sz="800" b="0" i="0" dirty="0">
                <a:solidFill>
                  <a:srgbClr val="2A2A2A"/>
                </a:solidFill>
                <a:effectLst/>
                <a:latin typeface="Source Sans Pro" panose="020B0503030403020204" pitchFamily="34" charset="0"/>
              </a:rPr>
              <a:t> DM, </a:t>
            </a:r>
            <a:r>
              <a:rPr lang="en-US" sz="800" b="0" i="0" dirty="0" err="1">
                <a:solidFill>
                  <a:srgbClr val="2A2A2A"/>
                </a:solidFill>
                <a:effectLst/>
                <a:latin typeface="Source Sans Pro" panose="020B0503030403020204" pitchFamily="34" charset="0"/>
              </a:rPr>
              <a:t>Valdar</a:t>
            </a:r>
            <a:r>
              <a:rPr lang="en-US" sz="800" b="0" i="0" dirty="0">
                <a:solidFill>
                  <a:srgbClr val="2A2A2A"/>
                </a:solidFill>
                <a:effectLst/>
                <a:latin typeface="Source Sans Pro" panose="020B0503030403020204" pitchFamily="34" charset="0"/>
              </a:rPr>
              <a:t> W, et al. High-Resolution Genetic Mapping Using the Mouse Diversity Outbred Population, </a:t>
            </a:r>
            <a:r>
              <a:rPr lang="en-US" sz="800" b="0" i="1" dirty="0">
                <a:solidFill>
                  <a:srgbClr val="2A2A2A"/>
                </a:solidFill>
                <a:effectLst/>
                <a:latin typeface="Source Sans Pro" panose="020B0503030403020204" pitchFamily="34" charset="0"/>
              </a:rPr>
              <a:t>Genetics</a:t>
            </a:r>
            <a:r>
              <a:rPr lang="en-US" sz="800" b="0" i="0" dirty="0">
                <a:solidFill>
                  <a:srgbClr val="2A2A2A"/>
                </a:solidFill>
                <a:effectLst/>
                <a:latin typeface="Source Sans Pro" panose="020B0503030403020204" pitchFamily="34" charset="0"/>
              </a:rPr>
              <a:t>, Volume 190, Issue 2, 1 February 2012, Pages 437–447, </a:t>
            </a:r>
            <a:r>
              <a:rPr lang="en-US" sz="800" b="0" i="0" u="none" strike="noStrike" dirty="0">
                <a:solidFill>
                  <a:srgbClr val="006FB7"/>
                </a:solidFill>
                <a:effectLst/>
                <a:latin typeface="Source Sans Pro" panose="020B0503030403020204" pitchFamily="34" charset="0"/>
                <a:hlinkClick r:id="rId3"/>
              </a:rPr>
              <a:t>https://doi.org/10.1534/genetics.111.132597</a:t>
            </a:r>
            <a:endParaRPr lang="en-US" altLang="en-US" sz="800" dirty="0">
              <a:solidFill>
                <a:srgbClr val="333333"/>
              </a:solidFill>
            </a:endParaRPr>
          </a:p>
        </p:txBody>
      </p:sp>
      <p:sp>
        <p:nvSpPr>
          <p:cNvPr id="5123" name="Title 1">
            <a:extLst>
              <a:ext uri="{FF2B5EF4-FFF2-40B4-BE49-F238E27FC236}">
                <a16:creationId xmlns:a16="http://schemas.microsoft.com/office/drawing/2014/main" id="{5413ADDB-1659-849E-2E97-86975C1A35B8}"/>
              </a:ext>
            </a:extLst>
          </p:cNvPr>
          <p:cNvSpPr>
            <a:spLocks noGrp="1"/>
          </p:cNvSpPr>
          <p:nvPr>
            <p:ph type="title"/>
          </p:nvPr>
        </p:nvSpPr>
        <p:spPr>
          <a:xfrm>
            <a:off x="1485900" y="319088"/>
            <a:ext cx="4581525" cy="459581"/>
          </a:xfrm>
          <a:prstGeom prst="rect">
            <a:avLst/>
          </a:prstGeom>
          <a:noFill/>
          <a:ln>
            <a:miter lim="800000"/>
          </a:ln>
        </p:spPr>
        <p:txBody>
          <a:bodyPr vert="horz" wrap="square" lIns="0" tIns="0" rIns="0" bIns="0" anchor="t"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600" b="1" i="0" u="none" kern="1200" baseline="0">
                <a:solidFill>
                  <a:schemeClr val="tx1"/>
                </a:solidFill>
                <a:latin typeface="Arial" pitchFamily="34" charset="0"/>
                <a:ea typeface="+mj-ea"/>
                <a:cs typeface="Arial" pitchFamily="34" charset="0"/>
              </a:defRPr>
            </a:lvl1pPr>
            <a:lvl2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2pPr>
            <a:lvl3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3pPr>
            <a:lvl4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4pPr>
            <a:lvl5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5pPr>
            <a:lvl6pPr marL="4572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6pPr>
            <a:lvl7pPr marL="9144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7pPr>
            <a:lvl8pPr marL="13716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8pPr>
            <a:lvl9pPr marL="18288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9pPr>
          </a:lstStyle>
          <a:p>
            <a:pPr lvl="0"/>
            <a:r>
              <a:rPr lang="en-US" altLang="en-US" dirty="0"/>
              <a:t>Figure 6  </a:t>
            </a:r>
            <a:r>
              <a:rPr lang="en-US" altLang="en-US" b="0" dirty="0"/>
              <a:t>Change in plasma cholesterol has a significant QTL on chromosome 3.</a:t>
            </a:r>
          </a:p>
        </p:txBody>
      </p:sp>
      <p:pic>
        <p:nvPicPr>
          <p:cNvPr id="5124" name="Picture 4" descr="Oxford University Press">
            <a:extLst>
              <a:ext uri="{FF2B5EF4-FFF2-40B4-BE49-F238E27FC236}">
                <a16:creationId xmlns:a16="http://schemas.microsoft.com/office/drawing/2014/main" id="{4979E2D2-670C-461C-DC53-B675D279F546}"/>
              </a:ext>
            </a:extLst>
          </p:cNvPr>
          <p:cNvPicPr>
            <a:picLocks noChangeAspect="1"/>
          </p:cNvPicPr>
          <p:nvPr/>
        </p:nvPicPr>
        <p:blipFill>
          <a:blip r:embed="rId4"/>
          <a:stretch>
            <a:fillRect/>
          </a:stretch>
        </p:blipFill>
        <p:spPr>
          <a:xfrm>
            <a:off x="7071121" y="4720829"/>
            <a:ext cx="794147" cy="183356"/>
          </a:xfrm>
          <a:prstGeom prst="rect">
            <a:avLst/>
          </a:prstGeom>
          <a:noFill/>
          <a:ln>
            <a:noFill/>
            <a:miter lim="800000"/>
          </a:ln>
        </p:spPr>
      </p:pic>
      <p:pic>
        <p:nvPicPr>
          <p:cNvPr id="5125" name="New picture">
            <a:extLst>
              <a:ext uri="{FF2B5EF4-FFF2-40B4-BE49-F238E27FC236}">
                <a16:creationId xmlns:a16="http://schemas.microsoft.com/office/drawing/2014/main" id="{6C53776C-6030-A6FC-2102-74D2137837FF}"/>
              </a:ext>
            </a:extLst>
          </p:cNvPr>
          <p:cNvPicPr/>
          <p:nvPr/>
        </p:nvPicPr>
        <p:blipFill>
          <a:blip r:embed="rId5"/>
          <a:stretch>
            <a:fillRect/>
          </a:stretch>
        </p:blipFill>
        <p:spPr>
          <a:xfrm>
            <a:off x="3648075" y="1028700"/>
            <a:ext cx="1851861" cy="3343275"/>
          </a:xfrm>
          <a:prstGeom prst="rect">
            <a:avLst/>
          </a:prstGeom>
        </p:spPr>
      </p:pic>
      <p:pic>
        <p:nvPicPr>
          <p:cNvPr id="2" name="Picture 1">
            <a:extLst>
              <a:ext uri="{FF2B5EF4-FFF2-40B4-BE49-F238E27FC236}">
                <a16:creationId xmlns:a16="http://schemas.microsoft.com/office/drawing/2014/main" id="{005D7BAC-E641-1B3B-3669-04601926005D}"/>
              </a:ext>
            </a:extLst>
          </p:cNvPr>
          <p:cNvPicPr>
            <a:picLocks noChangeAspect="1"/>
          </p:cNvPicPr>
          <p:nvPr/>
        </p:nvPicPr>
        <p:blipFill>
          <a:blip r:embed="rId6"/>
          <a:stretch>
            <a:fillRect/>
          </a:stretch>
        </p:blipFill>
        <p:spPr>
          <a:xfrm>
            <a:off x="5845882" y="319088"/>
            <a:ext cx="3244623" cy="1593850"/>
          </a:xfrm>
          <a:prstGeom prst="rect">
            <a:avLst/>
          </a:prstGeom>
        </p:spPr>
      </p:pic>
    </p:spTree>
    <p:extLst>
      <p:ext uri="{BB962C8B-B14F-4D97-AF65-F5344CB8AC3E}">
        <p14:creationId xmlns:p14="http://schemas.microsoft.com/office/powerpoint/2010/main" val="1428038536"/>
      </p:ext>
    </p:extLst>
  </p:cSld>
  <p:clrMapOvr>
    <a:masterClrMapping/>
  </p:clrMapOvr>
  <p:transition/>
</p:sld>
</file>

<file path=ppt/theme/theme1.xml><?xml version="1.0" encoding="utf-8"?>
<a:theme xmlns:a="http://schemas.openxmlformats.org/drawingml/2006/main" name="JAX 16x9 Template Slides">
  <a:themeElements>
    <a:clrScheme name="jax-10-2020-template">
      <a:dk1>
        <a:srgbClr val="000000"/>
      </a:dk1>
      <a:lt1>
        <a:srgbClr val="FFFFFF"/>
      </a:lt1>
      <a:dk2>
        <a:srgbClr val="A6A6A6"/>
      </a:dk2>
      <a:lt2>
        <a:srgbClr val="04A6F0"/>
      </a:lt2>
      <a:accent1>
        <a:srgbClr val="04A6F0"/>
      </a:accent1>
      <a:accent2>
        <a:srgbClr val="A6A6A6"/>
      </a:accent2>
      <a:accent3>
        <a:srgbClr val="BEBEBE"/>
      </a:accent3>
      <a:accent4>
        <a:srgbClr val="FEFFFF"/>
      </a:accent4>
      <a:accent5>
        <a:srgbClr val="FEFFFF"/>
      </a:accent5>
      <a:accent6>
        <a:srgbClr val="FEFFFF"/>
      </a:accent6>
      <a:hlink>
        <a:srgbClr val="04A6F0"/>
      </a:hlink>
      <a:folHlink>
        <a:srgbClr val="04A6F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ppt-16-9_12-16-20.pptx" id="{513439AB-21C9-6C41-8A07-7567D0B5584F}" vid="{F769A439-AB4A-7E46-8E26-7EF5495D329C}"/>
    </a:ext>
  </a:extLst>
</a:theme>
</file>

<file path=ppt/theme/theme2.xml><?xml version="1.0" encoding="utf-8"?>
<a:theme xmlns:a="http://schemas.openxmlformats.org/drawingml/2006/main" name="Alternate 16x9 Title Slides">
  <a:themeElements>
    <a:clrScheme name="jax-10-2020-template">
      <a:dk1>
        <a:srgbClr val="000000"/>
      </a:dk1>
      <a:lt1>
        <a:srgbClr val="FFFFFF"/>
      </a:lt1>
      <a:dk2>
        <a:srgbClr val="A6A6A6"/>
      </a:dk2>
      <a:lt2>
        <a:srgbClr val="04A6F0"/>
      </a:lt2>
      <a:accent1>
        <a:srgbClr val="04A6F0"/>
      </a:accent1>
      <a:accent2>
        <a:srgbClr val="A6A6A6"/>
      </a:accent2>
      <a:accent3>
        <a:srgbClr val="BEBEBE"/>
      </a:accent3>
      <a:accent4>
        <a:srgbClr val="FEFFFF"/>
      </a:accent4>
      <a:accent5>
        <a:srgbClr val="FEFFFF"/>
      </a:accent5>
      <a:accent6>
        <a:srgbClr val="FEFFFF"/>
      </a:accent6>
      <a:hlink>
        <a:srgbClr val="04A6F0"/>
      </a:hlink>
      <a:folHlink>
        <a:srgbClr val="04A6F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ppt-16-9_12-16-20.pptx" id="{513439AB-21C9-6C41-8A07-7567D0B5584F}" vid="{3993E389-89E8-E14D-844E-36ABD31712BC}"/>
    </a:ext>
  </a:extLst>
</a:theme>
</file>

<file path=ppt/theme/theme3.xml><?xml version="1.0" encoding="utf-8"?>
<a:theme xmlns:a="http://schemas.openxmlformats.org/drawingml/2006/main" name="16x9 Content Options">
  <a:themeElements>
    <a:clrScheme name="jax-10-2020-template">
      <a:dk1>
        <a:srgbClr val="000000"/>
      </a:dk1>
      <a:lt1>
        <a:srgbClr val="FFFFFF"/>
      </a:lt1>
      <a:dk2>
        <a:srgbClr val="A6A6A6"/>
      </a:dk2>
      <a:lt2>
        <a:srgbClr val="04A6F0"/>
      </a:lt2>
      <a:accent1>
        <a:srgbClr val="04A6F0"/>
      </a:accent1>
      <a:accent2>
        <a:srgbClr val="A6A6A6"/>
      </a:accent2>
      <a:accent3>
        <a:srgbClr val="BEBEBE"/>
      </a:accent3>
      <a:accent4>
        <a:srgbClr val="FEFFFF"/>
      </a:accent4>
      <a:accent5>
        <a:srgbClr val="FEFFFF"/>
      </a:accent5>
      <a:accent6>
        <a:srgbClr val="FEFFFF"/>
      </a:accent6>
      <a:hlink>
        <a:srgbClr val="04A6F0"/>
      </a:hlink>
      <a:folHlink>
        <a:srgbClr val="04A6F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ppt-16-9_12-16-20.pptx" id="{513439AB-21C9-6C41-8A07-7567D0B5584F}" vid="{CAAB9BF5-C379-B84F-9D47-A4D525085AE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CC9FAB882532749AEEDB44041C8AC6A" ma:contentTypeVersion="3" ma:contentTypeDescription="Create a new document." ma:contentTypeScope="" ma:versionID="7bd5c6e106eb6a60cb573de26fe8e25c">
  <xsd:schema xmlns:xsd="http://www.w3.org/2001/XMLSchema" xmlns:xs="http://www.w3.org/2001/XMLSchema" xmlns:p="http://schemas.microsoft.com/office/2006/metadata/properties" xmlns:ns2="7092f3dc-9c61-414c-8231-3db98657efaf" targetNamespace="http://schemas.microsoft.com/office/2006/metadata/properties" ma:root="true" ma:fieldsID="9bd570777c6ccce3bb68eedbc48b2776" ns2:_="">
    <xsd:import namespace="7092f3dc-9c61-414c-8231-3db98657efaf"/>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092f3dc-9c61-414c-8231-3db98657efa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92CF67B-E2E9-4209-BCCB-D94D6967B570}">
  <ds:schemaRefs>
    <ds:schemaRef ds:uri="46d234e1-776c-4c7d-8395-adcc008bf941"/>
    <ds:schemaRef ds:uri="http://purl.org/dc/dcmitype/"/>
    <ds:schemaRef ds:uri="http://purl.org/dc/terms/"/>
    <ds:schemaRef ds:uri="http://schemas.microsoft.com/office/2006/documentManagement/types"/>
    <ds:schemaRef ds:uri="http://schemas.microsoft.com/office/infopath/2007/PartnerControls"/>
    <ds:schemaRef ds:uri="http://schemas.microsoft.com/office/2006/metadata/properties"/>
    <ds:schemaRef ds:uri="http://purl.org/dc/elements/1.1/"/>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06929E9-003A-49A7-85AF-ABBFD4958F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092f3dc-9c61-414c-8231-3db98657ef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14BC7C9-932E-48BF-A829-E2B94F6414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JAX 16x9 Template Slides</Template>
  <TotalTime>8725</TotalTime>
  <Words>2560</Words>
  <Application>Microsoft Macintosh PowerPoint</Application>
  <PresentationFormat>On-screen Show (16:9)</PresentationFormat>
  <Paragraphs>163</Paragraphs>
  <Slides>21</Slides>
  <Notes>20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21</vt:i4>
      </vt:variant>
    </vt:vector>
  </HeadingPairs>
  <TitlesOfParts>
    <vt:vector size="33" baseType="lpstr">
      <vt:lpstr>ＭＳ Ｐゴシック</vt:lpstr>
      <vt:lpstr>-apple-system</vt:lpstr>
      <vt:lpstr>Arial</vt:lpstr>
      <vt:lpstr>Calibri</vt:lpstr>
      <vt:lpstr>Helvetica Neue</vt:lpstr>
      <vt:lpstr>Mulish</vt:lpstr>
      <vt:lpstr>Roboto Mono Web</vt:lpstr>
      <vt:lpstr>Source Sans Pro</vt:lpstr>
      <vt:lpstr>system-ui</vt:lpstr>
      <vt:lpstr>JAX 16x9 Template Slides</vt:lpstr>
      <vt:lpstr>Alternate 16x9 Title Slides</vt:lpstr>
      <vt:lpstr>16x9 Content Options</vt:lpstr>
      <vt:lpstr>PowerPoint Presentation</vt:lpstr>
      <vt:lpstr>PowerPoint Presentation</vt:lpstr>
      <vt:lpstr>Figure 6  Change in plasma cholesterol has a significant QTL on chromosome 3.</vt:lpstr>
      <vt:lpstr>PowerPoint Presentation</vt:lpstr>
      <vt:lpstr>PowerPoint Presentation</vt:lpstr>
      <vt:lpstr>PowerPoint Presentation</vt:lpstr>
      <vt:lpstr>PowerPoint Presentation</vt:lpstr>
      <vt:lpstr>PowerPoint Presentation</vt:lpstr>
      <vt:lpstr>Figure 6  Change in plasma cholesterol has a significant QTL on chromosome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Susan McClatchy</dc:creator>
  <cp:lastModifiedBy>Susan McClatchy</cp:lastModifiedBy>
  <cp:revision>26</cp:revision>
  <dcterms:created xsi:type="dcterms:W3CDTF">2023-10-30T14:12:41Z</dcterms:created>
  <dcterms:modified xsi:type="dcterms:W3CDTF">2024-11-05T20:12:53Z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0x0101007CC9FAB882532749AEEDB44041C8AC6A</vt:lpwstr>
  </property>
</Properties>
</file>

<file path=docProps/thumbnail.jpeg>
</file>